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3" r:id="rId1"/>
  </p:sldMasterIdLst>
  <p:notesMasterIdLst>
    <p:notesMasterId r:id="rId50"/>
  </p:notesMasterIdLst>
  <p:handoutMasterIdLst>
    <p:handoutMasterId r:id="rId51"/>
  </p:handoutMasterIdLst>
  <p:sldIdLst>
    <p:sldId id="502" r:id="rId2"/>
    <p:sldId id="552" r:id="rId3"/>
    <p:sldId id="566" r:id="rId4"/>
    <p:sldId id="369" r:id="rId5"/>
    <p:sldId id="509" r:id="rId6"/>
    <p:sldId id="417" r:id="rId7"/>
    <p:sldId id="461" r:id="rId8"/>
    <p:sldId id="496" r:id="rId9"/>
    <p:sldId id="590" r:id="rId10"/>
    <p:sldId id="591" r:id="rId11"/>
    <p:sldId id="503" r:id="rId12"/>
    <p:sldId id="510" r:id="rId13"/>
    <p:sldId id="511" r:id="rId14"/>
    <p:sldId id="512" r:id="rId15"/>
    <p:sldId id="513" r:id="rId16"/>
    <p:sldId id="514" r:id="rId17"/>
    <p:sldId id="515" r:id="rId18"/>
    <p:sldId id="504" r:id="rId19"/>
    <p:sldId id="557" r:id="rId20"/>
    <p:sldId id="519" r:id="rId21"/>
    <p:sldId id="520" r:id="rId22"/>
    <p:sldId id="525" r:id="rId23"/>
    <p:sldId id="526" r:id="rId24"/>
    <p:sldId id="527" r:id="rId25"/>
    <p:sldId id="553" r:id="rId26"/>
    <p:sldId id="554" r:id="rId27"/>
    <p:sldId id="551" r:id="rId28"/>
    <p:sldId id="558" r:id="rId29"/>
    <p:sldId id="559" r:id="rId30"/>
    <p:sldId id="562" r:id="rId31"/>
    <p:sldId id="563" r:id="rId32"/>
    <p:sldId id="505" r:id="rId33"/>
    <p:sldId id="540" r:id="rId34"/>
    <p:sldId id="568" r:id="rId35"/>
    <p:sldId id="571" r:id="rId36"/>
    <p:sldId id="542" r:id="rId37"/>
    <p:sldId id="555" r:id="rId38"/>
    <p:sldId id="508" r:id="rId39"/>
    <p:sldId id="547" r:id="rId40"/>
    <p:sldId id="569" r:id="rId41"/>
    <p:sldId id="572" r:id="rId42"/>
    <p:sldId id="507" r:id="rId43"/>
    <p:sldId id="546" r:id="rId44"/>
    <p:sldId id="567" r:id="rId45"/>
    <p:sldId id="482" r:id="rId46"/>
    <p:sldId id="570" r:id="rId47"/>
    <p:sldId id="565" r:id="rId48"/>
    <p:sldId id="541" r:id="rId49"/>
  </p:sldIdLst>
  <p:sldSz cx="7315200" cy="4114800"/>
  <p:notesSz cx="7099300" cy="10234613"/>
  <p:embeddedFontLst>
    <p:embeddedFont>
      <p:font typeface="Noto Sans CJK KR Regular" panose="020B0600000101010101" charset="-127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나눔스퀘어" panose="020B0600000101010101" pitchFamily="50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" userDrawn="1">
          <p15:clr>
            <a:srgbClr val="A4A3A4"/>
          </p15:clr>
        </p15:guide>
        <p15:guide id="2" pos="263" userDrawn="1">
          <p15:clr>
            <a:srgbClr val="A4A3A4"/>
          </p15:clr>
        </p15:guide>
        <p15:guide id="3" pos="4300" userDrawn="1">
          <p15:clr>
            <a:srgbClr val="A4A3A4"/>
          </p15:clr>
        </p15:guide>
        <p15:guide id="4" orient="horz" pos="2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ACED"/>
    <a:srgbClr val="F42434"/>
    <a:srgbClr val="FFCCCC"/>
    <a:srgbClr val="FF9F9F"/>
    <a:srgbClr val="B24BFF"/>
    <a:srgbClr val="FF7C80"/>
    <a:srgbClr val="FB9F9F"/>
    <a:srgbClr val="F5233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95314" autoAdjust="0"/>
  </p:normalViewPr>
  <p:slideViewPr>
    <p:cSldViewPr snapToGrid="0">
      <p:cViewPr varScale="1">
        <p:scale>
          <a:sx n="117" d="100"/>
          <a:sy n="117" d="100"/>
        </p:scale>
        <p:origin x="1254" y="96"/>
      </p:cViewPr>
      <p:guideLst>
        <p:guide orient="horz" pos="343"/>
        <p:guide pos="263"/>
        <p:guide pos="4300"/>
        <p:guide orient="horz" pos="23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84" y="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83384131322935"/>
          <c:y val="0.12227460629921261"/>
          <c:w val="0.71719402770761331"/>
          <c:h val="0.674099901574803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누적 구독자</c:v>
                </c:pt>
              </c:strCache>
            </c:strRef>
          </c:tx>
          <c:spPr>
            <a:ln>
              <a:solidFill>
                <a:srgbClr val="595959"/>
              </a:solidFill>
            </a:ln>
          </c:spPr>
          <c:marker>
            <c:spPr>
              <a:solidFill>
                <a:srgbClr val="F42434"/>
              </a:solidFill>
              <a:ln>
                <a:solidFill>
                  <a:srgbClr val="F52334"/>
                </a:solidFill>
              </a:ln>
            </c:spPr>
          </c:marker>
          <c:dLbls>
            <c:dLbl>
              <c:idx val="0"/>
              <c:layout>
                <c:manualLayout>
                  <c:x val="-4.6787106741489816E-2"/>
                  <c:y val="-4.72531545949090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015-4C7C-BC20-64EB682151EA}"/>
                </c:ext>
              </c:extLst>
            </c:dLbl>
            <c:dLbl>
              <c:idx val="1"/>
              <c:layout>
                <c:manualLayout>
                  <c:x val="-5.4314199831480045E-2"/>
                  <c:y val="-7.55273489751717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15-4C7C-BC20-64EB682151EA}"/>
                </c:ext>
              </c:extLst>
            </c:dLbl>
            <c:dLbl>
              <c:idx val="2"/>
              <c:layout>
                <c:manualLayout>
                  <c:x val="-5.2062393872432562E-2"/>
                  <c:y val="-4.72531545949091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015-4C7C-BC20-64EB682151EA}"/>
                </c:ext>
              </c:extLst>
            </c:dLbl>
            <c:dLbl>
              <c:idx val="3"/>
              <c:layout>
                <c:manualLayout>
                  <c:x val="-5.2062393872432562E-2"/>
                  <c:y val="-5.6677886054996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15-4C7C-BC20-64EB682151EA}"/>
                </c:ext>
              </c:extLst>
            </c:dLbl>
            <c:dLbl>
              <c:idx val="4"/>
              <c:layout>
                <c:manualLayout>
                  <c:x val="-6.7116580052413111E-2"/>
                  <c:y val="-7.55273489751717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015-4C7C-BC20-64EB682151EA}"/>
                </c:ext>
              </c:extLst>
            </c:dLbl>
            <c:dLbl>
              <c:idx val="5"/>
              <c:layout>
                <c:manualLayout>
                  <c:x val="-5.2062393872432611E-2"/>
                  <c:y val="-6.13902517850404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015-4C7C-BC20-64EB682151EA}"/>
                </c:ext>
              </c:extLst>
            </c:dLbl>
            <c:dLbl>
              <c:idx val="8"/>
              <c:layout>
                <c:manualLayout>
                  <c:x val="-5.2062393872432562E-2"/>
                  <c:y val="-5.19655203249528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015-4C7C-BC20-64EB682151EA}"/>
                </c:ext>
              </c:extLst>
            </c:dLbl>
            <c:dLbl>
              <c:idx val="9"/>
              <c:layout>
                <c:manualLayout>
                  <c:x val="-5.9589486962422909E-2"/>
                  <c:y val="-5.19655203249528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015-4C7C-BC20-64EB682151EA}"/>
                </c:ext>
              </c:extLst>
            </c:dLbl>
            <c:dLbl>
              <c:idx val="10"/>
              <c:layout>
                <c:manualLayout>
                  <c:x val="-5.2369799563981773E-2"/>
                  <c:y val="-5.1965520324952913E-2"/>
                </c:manualLayout>
              </c:layout>
              <c:tx>
                <c:rich>
                  <a:bodyPr/>
                  <a:lstStyle/>
                  <a:p>
                    <a:r>
                      <a:rPr lang="en-US" sz="700"/>
                      <a:t>83,736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4015-4C7C-BC20-64EB682151EA}"/>
                </c:ext>
              </c:extLst>
            </c:dLbl>
            <c:dLbl>
              <c:idx val="12"/>
              <c:layout>
                <c:manualLayout>
                  <c:x val="-8.7038286430587267E-2"/>
                  <c:y val="-8.10879405366234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15-4C7C-BC20-64EB682151EA}"/>
                </c:ext>
              </c:extLst>
            </c:dLbl>
            <c:dLbl>
              <c:idx val="13"/>
              <c:layout>
                <c:manualLayout>
                  <c:x val="-9.2752555211030346E-2"/>
                  <c:y val="-7.7577413593950706E-2"/>
                </c:manualLayout>
              </c:layout>
              <c:tx>
                <c:rich>
                  <a:bodyPr/>
                  <a:lstStyle/>
                  <a:p>
                    <a:pPr>
                      <a:defRPr sz="1050" b="1"/>
                    </a:pPr>
                    <a:fld id="{8832B2F9-61F1-43D6-B157-15B818ACB6F6}" type="VALUE">
                      <a:rPr lang="en-US" altLang="ko-KR" sz="700" b="1">
                        <a:solidFill>
                          <a:schemeClr val="tx1"/>
                        </a:solidFill>
                      </a:rPr>
                      <a:pPr>
                        <a:defRPr sz="1050" b="1"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4015-4C7C-BC20-64EB682151EA}"/>
                </c:ext>
              </c:extLst>
            </c:dLbl>
            <c:dLbl>
              <c:idx val="14"/>
              <c:layout>
                <c:manualLayout>
                  <c:x val="-9.46469724194271E-2"/>
                  <c:y val="-8.73791343124417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700" b="1">
                      <a:solidFill>
                        <a:schemeClr val="tx1"/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015-4C7C-BC20-64EB682151EA}"/>
                </c:ext>
              </c:extLst>
            </c:dLbl>
            <c:dLbl>
              <c:idx val="15"/>
              <c:layout>
                <c:manualLayout>
                  <c:x val="-0.11300675759105362"/>
                  <c:y val="-8.73791343124417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700" b="1">
                      <a:solidFill>
                        <a:schemeClr val="tx1"/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AF-4AA1-84CA-4120B6538694}"/>
                </c:ext>
              </c:extLst>
            </c:dLbl>
            <c:dLbl>
              <c:idx val="16"/>
              <c:layout>
                <c:manualLayout>
                  <c:x val="-0.10547966450106337"/>
                  <c:y val="-9.680386577252932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700" b="1">
                      <a:solidFill>
                        <a:schemeClr val="tx1"/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5D9-4151-AC6D-2BAA03E1F1BC}"/>
                </c:ext>
              </c:extLst>
            </c:dLbl>
            <c:dLbl>
              <c:idx val="17"/>
              <c:layout>
                <c:manualLayout>
                  <c:x val="-0.1147192206594011"/>
                  <c:y val="-0.120365694422748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700" b="1">
                      <a:solidFill>
                        <a:schemeClr val="tx1"/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3D7-4284-9B0F-3FCCE8878940}"/>
                </c:ext>
              </c:extLst>
            </c:dLbl>
            <c:dLbl>
              <c:idx val="18"/>
              <c:layout>
                <c:manualLayout>
                  <c:x val="-0.11300675759105362"/>
                  <c:y val="-0.12979042588283574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1050" b="1">
                        <a:solidFill>
                          <a:srgbClr val="FF0000"/>
                        </a:solidFill>
                      </a:defRPr>
                    </a:pPr>
                    <a:fld id="{3C289810-A8B2-4017-97DC-5D43D1DBC834}" type="VALUE">
                      <a:rPr lang="en-US" altLang="ko-KR" sz="700" b="1">
                        <a:solidFill>
                          <a:schemeClr val="tx1"/>
                        </a:solidFill>
                      </a:rPr>
                      <a:pPr>
                        <a:defRPr sz="1050" b="1">
                          <a:solidFill>
                            <a:srgbClr val="FF0000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C40-4FF6-B740-DD0A0B7D728F}"/>
                </c:ext>
              </c:extLst>
            </c:dLbl>
            <c:dLbl>
              <c:idx val="19"/>
              <c:layout>
                <c:manualLayout>
                  <c:x val="-0.11300675759105372"/>
                  <c:y val="-0.14863988880301088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1050" b="1">
                        <a:solidFill>
                          <a:srgbClr val="FF0000"/>
                        </a:solidFill>
                      </a:defRPr>
                    </a:pPr>
                    <a:fld id="{0C28E994-A33E-462E-9EA2-B3D884176F15}" type="VALUE">
                      <a:rPr lang="en-US" altLang="ko-KR" sz="700" b="1">
                        <a:solidFill>
                          <a:schemeClr val="tx1"/>
                        </a:solidFill>
                      </a:rPr>
                      <a:pPr>
                        <a:defRPr sz="1050" b="1">
                          <a:solidFill>
                            <a:srgbClr val="FF0000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9EE-47A1-B5B9-5F3AA4184E2E}"/>
                </c:ext>
              </c:extLst>
            </c:dLbl>
            <c:dLbl>
              <c:idx val="20"/>
              <c:layout>
                <c:manualLayout>
                  <c:x val="-3.7572838454950547E-2"/>
                  <c:y val="-0.1603499321159598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8BA-41F3-937A-3302A7E781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/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Sheet1!$A$2:$A$22</c:f>
              <c:strCache>
                <c:ptCount val="21"/>
                <c:pt idx="0">
                  <c:v>19.06 </c:v>
                </c:pt>
                <c:pt idx="1">
                  <c:v>19.07 </c:v>
                </c:pt>
                <c:pt idx="2">
                  <c:v>19.08 </c:v>
                </c:pt>
                <c:pt idx="3">
                  <c:v>19.09 </c:v>
                </c:pt>
                <c:pt idx="4">
                  <c:v>19.10</c:v>
                </c:pt>
                <c:pt idx="5">
                  <c:v>19.11 </c:v>
                </c:pt>
                <c:pt idx="6">
                  <c:v>19.12 </c:v>
                </c:pt>
                <c:pt idx="7">
                  <c:v>20.01 </c:v>
                </c:pt>
                <c:pt idx="8">
                  <c:v>20.02 </c:v>
                </c:pt>
                <c:pt idx="9">
                  <c:v>20.03 </c:v>
                </c:pt>
                <c:pt idx="10">
                  <c:v>20.04 </c:v>
                </c:pt>
                <c:pt idx="11">
                  <c:v>20.05 </c:v>
                </c:pt>
                <c:pt idx="12">
                  <c:v>20.06 </c:v>
                </c:pt>
                <c:pt idx="13">
                  <c:v>20.07 </c:v>
                </c:pt>
                <c:pt idx="14">
                  <c:v>20.08 </c:v>
                </c:pt>
                <c:pt idx="15">
                  <c:v>20.09 </c:v>
                </c:pt>
                <c:pt idx="16">
                  <c:v>20.10 </c:v>
                </c:pt>
                <c:pt idx="17">
                  <c:v>20.11 </c:v>
                </c:pt>
                <c:pt idx="18">
                  <c:v>20.12 </c:v>
                </c:pt>
                <c:pt idx="19">
                  <c:v>21.01 </c:v>
                </c:pt>
                <c:pt idx="20">
                  <c:v>21.02 </c:v>
                </c:pt>
              </c:strCache>
            </c:strRef>
          </c:cat>
          <c:val>
            <c:numRef>
              <c:f>Sheet1!$B$2:$B$22</c:f>
              <c:numCache>
                <c:formatCode>_(* #,##0_);_(* \(#,##0\);_(* "-"_);_(@_)</c:formatCode>
                <c:ptCount val="21"/>
                <c:pt idx="0">
                  <c:v>5007</c:v>
                </c:pt>
                <c:pt idx="1">
                  <c:v>8860</c:v>
                </c:pt>
                <c:pt idx="2">
                  <c:v>16326</c:v>
                </c:pt>
                <c:pt idx="3">
                  <c:v>20882</c:v>
                </c:pt>
                <c:pt idx="4">
                  <c:v>27654</c:v>
                </c:pt>
                <c:pt idx="5">
                  <c:v>30389</c:v>
                </c:pt>
                <c:pt idx="6">
                  <c:v>38777</c:v>
                </c:pt>
                <c:pt idx="7">
                  <c:v>54474</c:v>
                </c:pt>
                <c:pt idx="8">
                  <c:v>64882</c:v>
                </c:pt>
                <c:pt idx="9">
                  <c:v>74745</c:v>
                </c:pt>
                <c:pt idx="10">
                  <c:v>83736</c:v>
                </c:pt>
                <c:pt idx="11">
                  <c:v>96558</c:v>
                </c:pt>
                <c:pt idx="12">
                  <c:v>110600</c:v>
                </c:pt>
                <c:pt idx="13">
                  <c:v>123951</c:v>
                </c:pt>
                <c:pt idx="14" formatCode="#,##0">
                  <c:v>139770</c:v>
                </c:pt>
                <c:pt idx="15">
                  <c:v>164055</c:v>
                </c:pt>
                <c:pt idx="16">
                  <c:v>173370</c:v>
                </c:pt>
                <c:pt idx="17" formatCode="#,##0">
                  <c:v>185306</c:v>
                </c:pt>
                <c:pt idx="18">
                  <c:v>202666</c:v>
                </c:pt>
                <c:pt idx="19">
                  <c:v>213280</c:v>
                </c:pt>
                <c:pt idx="20" formatCode="#,##0">
                  <c:v>218042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015-4C7C-BC20-64EB682151E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43969024"/>
        <c:axId val="61823168"/>
      </c:lineChart>
      <c:catAx>
        <c:axId val="243969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1823168"/>
        <c:crosses val="autoZero"/>
        <c:auto val="1"/>
        <c:lblAlgn val="ctr"/>
        <c:lblOffset val="100"/>
        <c:noMultiLvlLbl val="0"/>
      </c:catAx>
      <c:valAx>
        <c:axId val="61823168"/>
        <c:scaling>
          <c:orientation val="minMax"/>
        </c:scaling>
        <c:delete val="0"/>
        <c:axPos val="l"/>
        <c:majorGridlines/>
        <c:numFmt formatCode="_(* #,##0_);_(* \(#,##0\);_(* &quot;-&quot;_);_(@_)" sourceLinked="1"/>
        <c:majorTickMark val="out"/>
        <c:minorTickMark val="none"/>
        <c:tickLblPos val="nextTo"/>
        <c:crossAx val="243969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700" b="1"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6907649674145"/>
          <c:y val="8.789960629921259E-2"/>
          <c:w val="0.71719402770761331"/>
          <c:h val="0.674099901574803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지원사업 검색 수</c:v>
                </c:pt>
              </c:strCache>
            </c:strRef>
          </c:tx>
          <c:spPr>
            <a:ln>
              <a:solidFill>
                <a:srgbClr val="595959"/>
              </a:solidFill>
            </a:ln>
          </c:spPr>
          <c:marker>
            <c:spPr>
              <a:solidFill>
                <a:srgbClr val="F42434"/>
              </a:solidFill>
              <a:ln>
                <a:solidFill>
                  <a:srgbClr val="F52334"/>
                </a:solidFill>
              </a:ln>
            </c:spPr>
          </c:marker>
          <c:dLbls>
            <c:dLbl>
              <c:idx val="0"/>
              <c:layout>
                <c:manualLayout>
                  <c:x val="-3.9580834898590406E-2"/>
                  <c:y val="-7.29981993463119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689-4D23-A79F-7D815A3D22D1}"/>
                </c:ext>
              </c:extLst>
            </c:dLbl>
            <c:dLbl>
              <c:idx val="1"/>
              <c:layout>
                <c:manualLayout>
                  <c:x val="-3.9580834898590406E-2"/>
                  <c:y val="-6.79655624982167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89-4D23-A79F-7D815A3D22D1}"/>
                </c:ext>
              </c:extLst>
            </c:dLbl>
            <c:dLbl>
              <c:idx val="2"/>
              <c:layout>
                <c:manualLayout>
                  <c:x val="-4.2935826124375069E-2"/>
                  <c:y val="-6.29329256501215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89-4D23-A79F-7D815A3D22D1}"/>
                </c:ext>
              </c:extLst>
            </c:dLbl>
            <c:dLbl>
              <c:idx val="3"/>
              <c:layout>
                <c:manualLayout>
                  <c:x val="-4.0629927836277592E-2"/>
                  <c:y val="-6.293292565012166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89-4D23-A79F-7D815A3D22D1}"/>
                </c:ext>
              </c:extLst>
            </c:dLbl>
            <c:dLbl>
              <c:idx val="4"/>
              <c:layout>
                <c:manualLayout>
                  <c:x val="-4.5241724412472546E-2"/>
                  <c:y val="-8.80961098905976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689-4D23-A79F-7D815A3D22D1}"/>
                </c:ext>
              </c:extLst>
            </c:dLbl>
            <c:dLbl>
              <c:idx val="5"/>
              <c:layout>
                <c:manualLayout>
                  <c:x val="-4.2935826124375069E-2"/>
                  <c:y val="-8.30634730425024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689-4D23-A79F-7D815A3D22D1}"/>
                </c:ext>
              </c:extLst>
            </c:dLbl>
            <c:dLbl>
              <c:idx val="6"/>
              <c:layout>
                <c:manualLayout>
                  <c:x val="-4.2935826124375069E-2"/>
                  <c:y val="-8.306347304250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689-4D23-A79F-7D815A3D22D1}"/>
                </c:ext>
              </c:extLst>
            </c:dLbl>
            <c:dLbl>
              <c:idx val="7"/>
              <c:layout>
                <c:manualLayout>
                  <c:x val="-4.2935826124375069E-2"/>
                  <c:y val="-6.79655624982167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89-4D23-A79F-7D815A3D22D1}"/>
                </c:ext>
              </c:extLst>
            </c:dLbl>
            <c:dLbl>
              <c:idx val="8"/>
              <c:layout>
                <c:manualLayout>
                  <c:x val="-4.2935826124375069E-2"/>
                  <c:y val="-6.796556249821687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89-4D23-A79F-7D815A3D22D1}"/>
                </c:ext>
              </c:extLst>
            </c:dLbl>
            <c:dLbl>
              <c:idx val="10"/>
              <c:layout>
                <c:manualLayout>
                  <c:x val="-4.2935826124375152E-2"/>
                  <c:y val="-5.28676519539311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689-4D23-A79F-7D815A3D22D1}"/>
                </c:ext>
              </c:extLst>
            </c:dLbl>
            <c:dLbl>
              <c:idx val="11"/>
              <c:layout>
                <c:manualLayout>
                  <c:x val="-5.3018411780779887E-2"/>
                  <c:y val="-4.78350151058360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689-4D23-A79F-7D815A3D22D1}"/>
                </c:ext>
              </c:extLst>
            </c:dLbl>
            <c:dLbl>
              <c:idx val="12"/>
              <c:layout>
                <c:manualLayout>
                  <c:x val="-9.9637865028692096E-2"/>
                  <c:y val="1.25566270713064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689-4D23-A79F-7D815A3D22D1}"/>
                </c:ext>
              </c:extLst>
            </c:dLbl>
            <c:dLbl>
              <c:idx val="13"/>
              <c:layout>
                <c:manualLayout>
                  <c:x val="-0.12194752174943238"/>
                  <c:y val="4.3267996233844044E-2"/>
                </c:manualLayout>
              </c:layout>
              <c:tx>
                <c:rich>
                  <a:bodyPr/>
                  <a:lstStyle/>
                  <a:p>
                    <a:fld id="{40CEE22D-CB90-4420-80FD-9389B3844FE4}" type="VALUE">
                      <a:rPr lang="en-US" altLang="ko-KR" sz="500" dirty="0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5689-4D23-A79F-7D815A3D22D1}"/>
                </c:ext>
              </c:extLst>
            </c:dLbl>
            <c:dLbl>
              <c:idx val="14"/>
              <c:layout>
                <c:manualLayout>
                  <c:x val="-0.14204188201245002"/>
                  <c:y val="3.24981533789202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689-4D23-A79F-7D815A3D22D1}"/>
                </c:ext>
              </c:extLst>
            </c:dLbl>
            <c:dLbl>
              <c:idx val="15"/>
              <c:layout>
                <c:manualLayout>
                  <c:x val="-0.16458094837783696"/>
                  <c:y val="9.5994575847781361E-3"/>
                </c:manualLayout>
              </c:layout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noAutofit/>
                </a:bodyPr>
                <a:lstStyle/>
                <a:p>
                  <a:pPr>
                    <a:defRPr sz="500">
                      <a:solidFill>
                        <a:schemeClr val="tx1"/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26010351122945"/>
                      <c:h val="4.622496758506344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77B-4BC4-851E-B153125BCFBA}"/>
                </c:ext>
              </c:extLst>
            </c:dLbl>
            <c:dLbl>
              <c:idx val="16"/>
              <c:layout>
                <c:manualLayout>
                  <c:x val="-0.16228821368232893"/>
                  <c:y val="-2.28608519501269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8A-43C4-B2F5-30A93A3CCFD7}"/>
                </c:ext>
              </c:extLst>
            </c:dLbl>
            <c:dLbl>
              <c:idx val="17"/>
              <c:layout>
                <c:manualLayout>
                  <c:x val="-0.16803407645596144"/>
                  <c:y val="-4.3176853991713192E-2"/>
                </c:manualLayout>
              </c:layout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500" b="1">
                      <a:solidFill>
                        <a:schemeClr val="tx1"/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69B-4CF8-8398-B383CBDA4FDA}"/>
                </c:ext>
              </c:extLst>
            </c:dLbl>
            <c:dLbl>
              <c:idx val="18"/>
              <c:layout>
                <c:manualLayout>
                  <c:x val="-0.17620912137104727"/>
                  <c:y val="-5.8089309886793401E-2"/>
                </c:manualLayout>
              </c:layout>
              <c:tx>
                <c:rich>
                  <a:bodyPr/>
                  <a:lstStyle/>
                  <a:p>
                    <a:fld id="{0A53B128-8EBA-4BC9-B793-CAEE635C4C9C}" type="VALUE">
                      <a:rPr lang="en-US" altLang="ko-KR" sz="500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EAA-4F7D-AFF2-BF23C570FFA6}"/>
                </c:ext>
              </c:extLst>
            </c:dLbl>
            <c:dLbl>
              <c:idx val="19"/>
              <c:layout>
                <c:manualLayout>
                  <c:x val="-0.18661634845572903"/>
                  <c:y val="-8.35041259696742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65D-4AE8-B384-3D2136A397CE}"/>
                </c:ext>
              </c:extLst>
            </c:dLbl>
            <c:dLbl>
              <c:idx val="20"/>
              <c:layout>
                <c:manualLayout>
                  <c:x val="-2.2043661367034551E-2"/>
                  <c:y val="-8.8536762817769413E-2"/>
                </c:manualLayout>
              </c:layout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52-4202-8453-7681E3E9ED10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500">
                    <a:solidFill>
                      <a:schemeClr val="tx1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Sheet1!$A$2:$A$22</c:f>
              <c:strCache>
                <c:ptCount val="21"/>
                <c:pt idx="0">
                  <c:v>19.06 </c:v>
                </c:pt>
                <c:pt idx="1">
                  <c:v>19.07 </c:v>
                </c:pt>
                <c:pt idx="2">
                  <c:v>19.08 </c:v>
                </c:pt>
                <c:pt idx="3">
                  <c:v>19.09 </c:v>
                </c:pt>
                <c:pt idx="4">
                  <c:v>19.10</c:v>
                </c:pt>
                <c:pt idx="5">
                  <c:v>19.11 </c:v>
                </c:pt>
                <c:pt idx="6">
                  <c:v>19.12 </c:v>
                </c:pt>
                <c:pt idx="7">
                  <c:v>20.01 </c:v>
                </c:pt>
                <c:pt idx="8">
                  <c:v>20.02 </c:v>
                </c:pt>
                <c:pt idx="9">
                  <c:v>20.03 </c:v>
                </c:pt>
                <c:pt idx="10">
                  <c:v>20.04 </c:v>
                </c:pt>
                <c:pt idx="11">
                  <c:v>20.05 </c:v>
                </c:pt>
                <c:pt idx="12">
                  <c:v>20.06 </c:v>
                </c:pt>
                <c:pt idx="13">
                  <c:v>20.07 </c:v>
                </c:pt>
                <c:pt idx="14">
                  <c:v>20.08 </c:v>
                </c:pt>
                <c:pt idx="15">
                  <c:v>20.09 </c:v>
                </c:pt>
                <c:pt idx="16">
                  <c:v>20.10 </c:v>
                </c:pt>
                <c:pt idx="17">
                  <c:v>20.11 </c:v>
                </c:pt>
                <c:pt idx="18">
                  <c:v>20.12 </c:v>
                </c:pt>
                <c:pt idx="19">
                  <c:v>21.01 </c:v>
                </c:pt>
                <c:pt idx="20">
                  <c:v>21.02 </c:v>
                </c:pt>
              </c:strCache>
            </c:strRef>
          </c:cat>
          <c:val>
            <c:numRef>
              <c:f>Sheet1!$B$2:$B$22</c:f>
              <c:numCache>
                <c:formatCode>_(* #,##0_);_(* \(#,##0\);_(* "-"_);_(@_)</c:formatCode>
                <c:ptCount val="21"/>
                <c:pt idx="0">
                  <c:v>29297</c:v>
                </c:pt>
                <c:pt idx="1">
                  <c:v>65193</c:v>
                </c:pt>
                <c:pt idx="2">
                  <c:v>110973</c:v>
                </c:pt>
                <c:pt idx="3">
                  <c:v>153152</c:v>
                </c:pt>
                <c:pt idx="4">
                  <c:v>182792</c:v>
                </c:pt>
                <c:pt idx="5">
                  <c:v>216756</c:v>
                </c:pt>
                <c:pt idx="6">
                  <c:v>256230</c:v>
                </c:pt>
                <c:pt idx="7">
                  <c:v>352623</c:v>
                </c:pt>
                <c:pt idx="8">
                  <c:v>440304</c:v>
                </c:pt>
                <c:pt idx="9">
                  <c:v>560852</c:v>
                </c:pt>
                <c:pt idx="10">
                  <c:v>745278</c:v>
                </c:pt>
                <c:pt idx="11" formatCode="#,##0_ ">
                  <c:v>976390</c:v>
                </c:pt>
                <c:pt idx="12" formatCode="#,##0_ ">
                  <c:v>1446517</c:v>
                </c:pt>
                <c:pt idx="13" formatCode="#,##0">
                  <c:v>1755297</c:v>
                </c:pt>
                <c:pt idx="14" formatCode="#,##0">
                  <c:v>1831871</c:v>
                </c:pt>
                <c:pt idx="15" formatCode="#,##0">
                  <c:v>1927287</c:v>
                </c:pt>
                <c:pt idx="16" formatCode="#,##0">
                  <c:v>2011580</c:v>
                </c:pt>
                <c:pt idx="17" formatCode="#,##0">
                  <c:v>2105139</c:v>
                </c:pt>
                <c:pt idx="18" formatCode="#,##0">
                  <c:v>2176396</c:v>
                </c:pt>
                <c:pt idx="19" formatCode="#,##0">
                  <c:v>2261522</c:v>
                </c:pt>
                <c:pt idx="20" formatCode="#,##0">
                  <c:v>2348241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5689-4D23-A79F-7D815A3D22D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44924416"/>
        <c:axId val="173417024"/>
      </c:lineChart>
      <c:catAx>
        <c:axId val="244924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3417024"/>
        <c:crosses val="autoZero"/>
        <c:auto val="1"/>
        <c:lblAlgn val="ctr"/>
        <c:lblOffset val="100"/>
        <c:noMultiLvlLbl val="0"/>
      </c:catAx>
      <c:valAx>
        <c:axId val="173417024"/>
        <c:scaling>
          <c:orientation val="minMax"/>
        </c:scaling>
        <c:delete val="0"/>
        <c:axPos val="l"/>
        <c:majorGridlines/>
        <c:numFmt formatCode="_(* #,##0_);_(* \(#,##0\);_(* &quot;-&quot;_);_(@_)" sourceLinked="1"/>
        <c:majorTickMark val="out"/>
        <c:minorTickMark val="none"/>
        <c:tickLblPos val="nextTo"/>
        <c:crossAx val="2449244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500" b="1"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7342748080401"/>
          <c:y val="0.05"/>
          <c:w val="0.73416017193058214"/>
          <c:h val="0.8682293307086613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발송 수(건)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dLbls>
            <c:dLbl>
              <c:idx val="3"/>
              <c:layout>
                <c:manualLayout>
                  <c:x val="0"/>
                  <c:y val="-7.9294563231941701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68D-4220-81DC-3106BB324E65}"/>
                </c:ext>
              </c:extLst>
            </c:dLbl>
            <c:dLbl>
              <c:idx val="4"/>
              <c:layout>
                <c:manualLayout>
                  <c:x val="2.4176660955643951E-3"/>
                  <c:y val="-7.9294563231941701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8D-4220-81DC-3106BB324E65}"/>
                </c:ext>
              </c:extLst>
            </c:dLbl>
            <c:dLbl>
              <c:idx val="7"/>
              <c:layout>
                <c:manualLayout>
                  <c:x val="-2.417666095564483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8D-4220-81DC-3106BB324E65}"/>
                </c:ext>
              </c:extLst>
            </c:dLbl>
            <c:dLbl>
              <c:idx val="9"/>
              <c:layout>
                <c:manualLayout>
                  <c:x val="-2.4176660955644393E-3"/>
                  <c:y val="-3.9647281615970851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8D-4220-81DC-3106BB324E6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Sheet1!$A$2:$A$22</c:f>
              <c:strCache>
                <c:ptCount val="21"/>
                <c:pt idx="0">
                  <c:v>19.06 </c:v>
                </c:pt>
                <c:pt idx="1">
                  <c:v>19.07 </c:v>
                </c:pt>
                <c:pt idx="2">
                  <c:v>19.08 </c:v>
                </c:pt>
                <c:pt idx="3">
                  <c:v>19.09 </c:v>
                </c:pt>
                <c:pt idx="4">
                  <c:v>19.10</c:v>
                </c:pt>
                <c:pt idx="5">
                  <c:v>19.11 </c:v>
                </c:pt>
                <c:pt idx="6">
                  <c:v>19.12 </c:v>
                </c:pt>
                <c:pt idx="7">
                  <c:v>20.01 </c:v>
                </c:pt>
                <c:pt idx="8">
                  <c:v>20.02 </c:v>
                </c:pt>
                <c:pt idx="9">
                  <c:v>20.03 </c:v>
                </c:pt>
                <c:pt idx="10">
                  <c:v>20.04 </c:v>
                </c:pt>
                <c:pt idx="11">
                  <c:v>20.05 </c:v>
                </c:pt>
                <c:pt idx="12">
                  <c:v>20.06 </c:v>
                </c:pt>
                <c:pt idx="13">
                  <c:v>20.07 </c:v>
                </c:pt>
                <c:pt idx="14">
                  <c:v>20.08 </c:v>
                </c:pt>
                <c:pt idx="15">
                  <c:v>20.09 </c:v>
                </c:pt>
                <c:pt idx="16">
                  <c:v>20.10 </c:v>
                </c:pt>
                <c:pt idx="17">
                  <c:v>20.11 </c:v>
                </c:pt>
                <c:pt idx="18">
                  <c:v>20.12 </c:v>
                </c:pt>
                <c:pt idx="19">
                  <c:v>21.01 </c:v>
                </c:pt>
                <c:pt idx="20">
                  <c:v>21.02 </c:v>
                </c:pt>
              </c:strCache>
            </c:strRef>
          </c:cat>
          <c:val>
            <c:numRef>
              <c:f>Sheet1!$B$2:$B$22</c:f>
              <c:numCache>
                <c:formatCode>#,##0</c:formatCode>
                <c:ptCount val="21"/>
                <c:pt idx="0">
                  <c:v>3183</c:v>
                </c:pt>
                <c:pt idx="1">
                  <c:v>31721</c:v>
                </c:pt>
                <c:pt idx="2">
                  <c:v>43670</c:v>
                </c:pt>
                <c:pt idx="3">
                  <c:v>37003</c:v>
                </c:pt>
                <c:pt idx="4">
                  <c:v>64326</c:v>
                </c:pt>
                <c:pt idx="5">
                  <c:v>99332</c:v>
                </c:pt>
                <c:pt idx="6">
                  <c:v>30695</c:v>
                </c:pt>
                <c:pt idx="7">
                  <c:v>122817</c:v>
                </c:pt>
                <c:pt idx="8">
                  <c:v>147932</c:v>
                </c:pt>
                <c:pt idx="9">
                  <c:v>284334</c:v>
                </c:pt>
                <c:pt idx="10" formatCode="_(* #,##0_);_(* \(#,##0\);_(* &quot;-&quot;_);_(@_)">
                  <c:v>74567</c:v>
                </c:pt>
                <c:pt idx="11" formatCode="_(* #,##0_);_(* \(#,##0\);_(* &quot;-&quot;_);_(@_)">
                  <c:v>285973</c:v>
                </c:pt>
                <c:pt idx="12" formatCode="_(* #,##0_);_(* \(#,##0\);_(* &quot;-&quot;_);_(@_)">
                  <c:v>100795</c:v>
                </c:pt>
                <c:pt idx="13">
                  <c:v>278002</c:v>
                </c:pt>
                <c:pt idx="14">
                  <c:v>421378</c:v>
                </c:pt>
                <c:pt idx="15">
                  <c:v>394962</c:v>
                </c:pt>
                <c:pt idx="16">
                  <c:v>413637</c:v>
                </c:pt>
                <c:pt idx="17">
                  <c:v>623571</c:v>
                </c:pt>
                <c:pt idx="18">
                  <c:v>469536</c:v>
                </c:pt>
                <c:pt idx="19">
                  <c:v>456134</c:v>
                </c:pt>
                <c:pt idx="20">
                  <c:v>383710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8D-4220-81DC-3106BB324E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열람 수(건)</c:v>
                </c:pt>
              </c:strCache>
            </c:strRef>
          </c:tx>
          <c:spPr>
            <a:solidFill>
              <a:srgbClr val="F42434"/>
            </a:solidFill>
          </c:spPr>
          <c:invertIfNegative val="0"/>
          <c:dLbls>
            <c:dLbl>
              <c:idx val="0"/>
              <c:layout>
                <c:manualLayout>
                  <c:x val="-2.4176660955644393E-3"/>
                  <c:y val="-4.325207959063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68D-4220-81DC-3106BB324E65}"/>
                </c:ext>
              </c:extLst>
            </c:dLbl>
            <c:dLbl>
              <c:idx val="1"/>
              <c:layout>
                <c:manualLayout>
                  <c:x val="-4.8353321911288787E-3"/>
                  <c:y val="-4.325207959063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68D-4220-81DC-3106BB324E65}"/>
                </c:ext>
              </c:extLst>
            </c:dLbl>
            <c:dLbl>
              <c:idx val="4"/>
              <c:layout>
                <c:manualLayout>
                  <c:x val="0"/>
                  <c:y val="-4.32520795906385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68D-4220-81DC-3106BB324E65}"/>
                </c:ext>
              </c:extLst>
            </c:dLbl>
            <c:dLbl>
              <c:idx val="5"/>
              <c:layout>
                <c:manualLayout>
                  <c:x val="0"/>
                  <c:y val="-4.325207959063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68D-4220-81DC-3106BB324E65}"/>
                </c:ext>
              </c:extLst>
            </c:dLbl>
            <c:dLbl>
              <c:idx val="6"/>
              <c:layout>
                <c:manualLayout>
                  <c:x val="-4.8353321911288787E-3"/>
                  <c:y val="-4.325207959063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68D-4220-81DC-3106BB324E65}"/>
                </c:ext>
              </c:extLst>
            </c:dLbl>
            <c:dLbl>
              <c:idx val="7"/>
              <c:layout>
                <c:manualLayout>
                  <c:x val="0"/>
                  <c:y val="-4.325207959063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68D-4220-81DC-3106BB324E65}"/>
                </c:ext>
              </c:extLst>
            </c:dLbl>
            <c:dLbl>
              <c:idx val="8"/>
              <c:layout>
                <c:manualLayout>
                  <c:x val="0"/>
                  <c:y val="-4.325207959063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68D-4220-81DC-3106BB324E65}"/>
                </c:ext>
              </c:extLst>
            </c:dLbl>
            <c:dLbl>
              <c:idx val="9"/>
              <c:layout>
                <c:manualLayout>
                  <c:x val="0"/>
                  <c:y val="-4.325207959063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68D-4220-81DC-3106BB324E65}"/>
                </c:ext>
              </c:extLst>
            </c:dLbl>
            <c:dLbl>
              <c:idx val="10"/>
              <c:layout>
                <c:manualLayout>
                  <c:x val="-2.4176660955644836E-3"/>
                  <c:y val="-4.3252079590637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68D-4220-81DC-3106BB324E65}"/>
                </c:ext>
              </c:extLst>
            </c:dLbl>
            <c:dLbl>
              <c:idx val="11"/>
              <c:layout>
                <c:manualLayout>
                  <c:x val="0"/>
                  <c:y val="-4.325207959063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68D-4220-81DC-3106BB324E65}"/>
                </c:ext>
              </c:extLst>
            </c:dLbl>
            <c:dLbl>
              <c:idx val="12"/>
              <c:layout>
                <c:manualLayout>
                  <c:x val="-4.4323366391370576E-17"/>
                  <c:y val="-4.3252079590637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68D-4220-81DC-3106BB324E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F42434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Sheet1!$A$2:$A$22</c:f>
              <c:strCache>
                <c:ptCount val="21"/>
                <c:pt idx="0">
                  <c:v>19.06 </c:v>
                </c:pt>
                <c:pt idx="1">
                  <c:v>19.07 </c:v>
                </c:pt>
                <c:pt idx="2">
                  <c:v>19.08 </c:v>
                </c:pt>
                <c:pt idx="3">
                  <c:v>19.09 </c:v>
                </c:pt>
                <c:pt idx="4">
                  <c:v>19.10</c:v>
                </c:pt>
                <c:pt idx="5">
                  <c:v>19.11 </c:v>
                </c:pt>
                <c:pt idx="6">
                  <c:v>19.12 </c:v>
                </c:pt>
                <c:pt idx="7">
                  <c:v>20.01 </c:v>
                </c:pt>
                <c:pt idx="8">
                  <c:v>20.02 </c:v>
                </c:pt>
                <c:pt idx="9">
                  <c:v>20.03 </c:v>
                </c:pt>
                <c:pt idx="10">
                  <c:v>20.04 </c:v>
                </c:pt>
                <c:pt idx="11">
                  <c:v>20.05 </c:v>
                </c:pt>
                <c:pt idx="12">
                  <c:v>20.06 </c:v>
                </c:pt>
                <c:pt idx="13">
                  <c:v>20.07 </c:v>
                </c:pt>
                <c:pt idx="14">
                  <c:v>20.08 </c:v>
                </c:pt>
                <c:pt idx="15">
                  <c:v>20.09 </c:v>
                </c:pt>
                <c:pt idx="16">
                  <c:v>20.10 </c:v>
                </c:pt>
                <c:pt idx="17">
                  <c:v>20.11 </c:v>
                </c:pt>
                <c:pt idx="18">
                  <c:v>20.12 </c:v>
                </c:pt>
                <c:pt idx="19">
                  <c:v>21.01 </c:v>
                </c:pt>
                <c:pt idx="20">
                  <c:v>21.02 </c:v>
                </c:pt>
              </c:strCache>
            </c:strRef>
          </c:cat>
          <c:val>
            <c:numRef>
              <c:f>Sheet1!$C$2:$C$22</c:f>
              <c:numCache>
                <c:formatCode>#,##0</c:formatCode>
                <c:ptCount val="21"/>
                <c:pt idx="0">
                  <c:v>4144</c:v>
                </c:pt>
                <c:pt idx="1">
                  <c:v>44113</c:v>
                </c:pt>
                <c:pt idx="2">
                  <c:v>59140</c:v>
                </c:pt>
                <c:pt idx="3">
                  <c:v>49079</c:v>
                </c:pt>
                <c:pt idx="4">
                  <c:v>51176</c:v>
                </c:pt>
                <c:pt idx="5">
                  <c:v>77248</c:v>
                </c:pt>
                <c:pt idx="6">
                  <c:v>23903</c:v>
                </c:pt>
                <c:pt idx="7">
                  <c:v>94853</c:v>
                </c:pt>
                <c:pt idx="8">
                  <c:v>115377</c:v>
                </c:pt>
                <c:pt idx="9">
                  <c:v>215486</c:v>
                </c:pt>
                <c:pt idx="10">
                  <c:v>67971</c:v>
                </c:pt>
                <c:pt idx="11">
                  <c:v>210034</c:v>
                </c:pt>
                <c:pt idx="12">
                  <c:v>80168</c:v>
                </c:pt>
                <c:pt idx="13">
                  <c:v>199910</c:v>
                </c:pt>
                <c:pt idx="14">
                  <c:v>308471</c:v>
                </c:pt>
                <c:pt idx="15">
                  <c:v>281063</c:v>
                </c:pt>
                <c:pt idx="16">
                  <c:v>285929</c:v>
                </c:pt>
                <c:pt idx="17">
                  <c:v>437797</c:v>
                </c:pt>
                <c:pt idx="18">
                  <c:v>326138</c:v>
                </c:pt>
                <c:pt idx="19">
                  <c:v>319385</c:v>
                </c:pt>
                <c:pt idx="20">
                  <c:v>264296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68D-4220-81DC-3106BB324E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45026816"/>
        <c:axId val="173418752"/>
      </c:barChart>
      <c:catAx>
        <c:axId val="24502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73418752"/>
        <c:crosses val="autoZero"/>
        <c:auto val="1"/>
        <c:lblAlgn val="ctr"/>
        <c:lblOffset val="100"/>
        <c:noMultiLvlLbl val="0"/>
      </c:catAx>
      <c:valAx>
        <c:axId val="173418752"/>
        <c:scaling>
          <c:orientation val="minMax"/>
        </c:scaling>
        <c:delete val="0"/>
        <c:axPos val="b"/>
        <c:numFmt formatCode="#,##0" sourceLinked="1"/>
        <c:majorTickMark val="none"/>
        <c:minorTickMark val="none"/>
        <c:tickLblPos val="nextTo"/>
        <c:crossAx val="2450268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7214163335237005"/>
          <c:y val="0.38780393525810763"/>
          <c:w val="9.4011041309727775E-2"/>
          <c:h val="0.1032859660624430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600"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876C9A-8A1D-4817-B907-99905F71F242}" type="doc">
      <dgm:prSet loTypeId="urn:microsoft.com/office/officeart/2009/3/layout/StepU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4C88370A-5643-42B4-A549-147358E73846}">
      <dgm:prSet phldrT="[텍스트]" custT="1"/>
      <dgm:spPr/>
      <dgm:t>
        <a:bodyPr/>
        <a:lstStyle/>
        <a:p>
          <a:pPr latinLnBrk="1"/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정부지원사업</a:t>
          </a:r>
          <a:endParaRPr lang="en-US" altLang="ko-KR" sz="900" b="1" kern="1200" dirty="0">
            <a:solidFill>
              <a:schemeClr val="tx1">
                <a:lumMod val="65000"/>
                <a:lumOff val="35000"/>
              </a:schemeClr>
            </a:solidFill>
            <a:latin typeface="Noto Sans CJK KR Regular" panose="020B0600000101010101" charset="-127"/>
            <a:ea typeface="Noto Sans CJK KR Regular" panose="020B0600000101010101" charset="-127"/>
            <a:cs typeface="+mn-cs"/>
          </a:endParaRPr>
        </a:p>
        <a:p>
          <a:pPr latinLnBrk="1"/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교육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/</a:t>
          </a: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세미나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/</a:t>
          </a: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포럼</a:t>
          </a:r>
          <a:endParaRPr lang="en-US" altLang="ko-KR" sz="900" b="1" kern="1200" dirty="0">
            <a:solidFill>
              <a:schemeClr val="tx1">
                <a:lumMod val="65000"/>
                <a:lumOff val="35000"/>
              </a:schemeClr>
            </a:solidFill>
            <a:latin typeface="Noto Sans CJK KR Regular" panose="020B0600000101010101" charset="-127"/>
            <a:ea typeface="Noto Sans CJK KR Regular" panose="020B0600000101010101" charset="-127"/>
            <a:cs typeface="+mn-cs"/>
          </a:endParaRPr>
        </a:p>
        <a:p>
          <a:pPr latinLnBrk="1"/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B2B </a:t>
          </a: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매칭</a:t>
          </a:r>
        </a:p>
      </dgm:t>
    </dgm:pt>
    <dgm:pt modelId="{EFAEDC03-0D9C-45CF-831B-1A2D1FC0F5A5}" type="parTrans" cxnId="{054B1080-5EC9-4BFA-98BB-E0087E7BA436}">
      <dgm:prSet/>
      <dgm:spPr/>
      <dgm:t>
        <a:bodyPr/>
        <a:lstStyle/>
        <a:p>
          <a:pPr latinLnBrk="1"/>
          <a:endParaRPr lang="ko-KR" altLang="en-US" sz="900">
            <a:latin typeface="Noto Sans CJK KR Regular" panose="020B0600000101010101" charset="-127"/>
            <a:ea typeface="Noto Sans CJK KR Regular" panose="020B0600000101010101" charset="-127"/>
          </a:endParaRPr>
        </a:p>
      </dgm:t>
    </dgm:pt>
    <dgm:pt modelId="{D0C61D15-5865-428E-90DC-B42994632432}" type="sibTrans" cxnId="{054B1080-5EC9-4BFA-98BB-E0087E7BA436}">
      <dgm:prSet/>
      <dgm:spPr/>
      <dgm:t>
        <a:bodyPr/>
        <a:lstStyle/>
        <a:p>
          <a:pPr latinLnBrk="1"/>
          <a:endParaRPr lang="ko-KR" altLang="en-US" sz="900">
            <a:latin typeface="Noto Sans CJK KR Regular" panose="020B0600000101010101" charset="-127"/>
            <a:ea typeface="Noto Sans CJK KR Regular" panose="020B0600000101010101" charset="-127"/>
          </a:endParaRPr>
        </a:p>
      </dgm:t>
    </dgm:pt>
    <dgm:pt modelId="{4647DB7F-0188-4687-8F99-DA5065A1207F}">
      <dgm:prSet phldrT="[텍스트]" custT="1"/>
      <dgm:spPr/>
      <dgm:t>
        <a:bodyPr/>
        <a:lstStyle/>
        <a:p>
          <a:pPr latinLnBrk="1"/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공공입찰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(</a:t>
          </a: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나라장터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)</a:t>
          </a:r>
        </a:p>
        <a:p>
          <a:pPr latinLnBrk="1"/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특허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(</a:t>
          </a:r>
          <a:r>
            <a:rPr lang="en-US" altLang="ko-KR" sz="900" b="1" kern="1200" dirty="0" err="1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Kipris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)</a:t>
          </a:r>
        </a:p>
        <a:p>
          <a:pPr latinLnBrk="1"/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세무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(</a:t>
          </a:r>
          <a:r>
            <a:rPr lang="ko-KR" altLang="en-US" sz="900" b="1" kern="1200" dirty="0" err="1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홈택스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)</a:t>
          </a:r>
        </a:p>
        <a:p>
          <a:pPr latinLnBrk="1"/>
          <a:r>
            <a:rPr lang="ko-KR" altLang="en-US" sz="900" b="1" kern="1200" dirty="0" err="1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투자매칭</a:t>
          </a:r>
          <a:endParaRPr lang="en-US" altLang="ko-KR" sz="900" b="1" kern="1200" dirty="0">
            <a:solidFill>
              <a:schemeClr val="tx1">
                <a:lumMod val="65000"/>
                <a:lumOff val="35000"/>
              </a:schemeClr>
            </a:solidFill>
            <a:latin typeface="Noto Sans CJK KR Regular" panose="020B0600000101010101" charset="-127"/>
            <a:ea typeface="Noto Sans CJK KR Regular" panose="020B0600000101010101" charset="-127"/>
            <a:cs typeface="+mn-cs"/>
          </a:endParaRPr>
        </a:p>
      </dgm:t>
    </dgm:pt>
    <dgm:pt modelId="{1354A353-99B1-4F20-9C71-7BFFFB2A862A}" type="parTrans" cxnId="{72F8E76E-D085-4DC6-89C9-8CE01CDD0A20}">
      <dgm:prSet/>
      <dgm:spPr/>
      <dgm:t>
        <a:bodyPr/>
        <a:lstStyle/>
        <a:p>
          <a:pPr latinLnBrk="1"/>
          <a:endParaRPr lang="ko-KR" altLang="en-US" sz="900">
            <a:latin typeface="Noto Sans CJK KR Regular" panose="020B0600000101010101" charset="-127"/>
            <a:ea typeface="Noto Sans CJK KR Regular" panose="020B0600000101010101" charset="-127"/>
          </a:endParaRPr>
        </a:p>
      </dgm:t>
    </dgm:pt>
    <dgm:pt modelId="{A80841EA-EA44-4241-835A-D6339C2EB02E}" type="sibTrans" cxnId="{72F8E76E-D085-4DC6-89C9-8CE01CDD0A20}">
      <dgm:prSet/>
      <dgm:spPr/>
      <dgm:t>
        <a:bodyPr/>
        <a:lstStyle/>
        <a:p>
          <a:pPr latinLnBrk="1"/>
          <a:endParaRPr lang="ko-KR" altLang="en-US" sz="900">
            <a:latin typeface="Noto Sans CJK KR Regular" panose="020B0600000101010101" charset="-127"/>
            <a:ea typeface="Noto Sans CJK KR Regular" panose="020B0600000101010101" charset="-127"/>
          </a:endParaRPr>
        </a:p>
      </dgm:t>
    </dgm:pt>
    <dgm:pt modelId="{D30ADB4C-F35A-41B1-AE5A-49C45B3CA6A7}">
      <dgm:prSet phldrT="[텍스트]" custT="1"/>
      <dgm:spPr/>
      <dgm:t>
        <a:bodyPr/>
        <a:lstStyle/>
        <a:p>
          <a:pPr latinLnBrk="1"/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공공데이터 확대</a:t>
          </a:r>
          <a:endParaRPr lang="en-US" altLang="ko-KR" sz="900" b="1" kern="1200" dirty="0">
            <a:solidFill>
              <a:schemeClr val="tx1">
                <a:lumMod val="65000"/>
                <a:lumOff val="35000"/>
              </a:schemeClr>
            </a:solidFill>
            <a:latin typeface="Noto Sans CJK KR Regular" panose="020B0600000101010101" charset="-127"/>
            <a:ea typeface="Noto Sans CJK KR Regular" panose="020B0600000101010101" charset="-127"/>
            <a:cs typeface="+mn-cs"/>
          </a:endParaRPr>
        </a:p>
        <a:p>
          <a:pPr latinLnBrk="1"/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해외진출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(</a:t>
          </a:r>
          <a:r>
            <a:rPr lang="ko-KR" altLang="en-US" sz="900" b="1" kern="1200" dirty="0" err="1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투자매칭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)</a:t>
          </a:r>
        </a:p>
      </dgm:t>
    </dgm:pt>
    <dgm:pt modelId="{5E9354BE-1FDE-47F6-B805-2DB9971190F8}" type="parTrans" cxnId="{FBB88EC7-416E-4B91-A5CD-89C2902D0D52}">
      <dgm:prSet/>
      <dgm:spPr/>
      <dgm:t>
        <a:bodyPr/>
        <a:lstStyle/>
        <a:p>
          <a:pPr latinLnBrk="1"/>
          <a:endParaRPr lang="ko-KR" altLang="en-US" sz="900">
            <a:latin typeface="Noto Sans CJK KR Regular" panose="020B0600000101010101" charset="-127"/>
            <a:ea typeface="Noto Sans CJK KR Regular" panose="020B0600000101010101" charset="-127"/>
          </a:endParaRPr>
        </a:p>
      </dgm:t>
    </dgm:pt>
    <dgm:pt modelId="{4881D271-B52C-4003-A5B0-786F02D7EF50}" type="sibTrans" cxnId="{FBB88EC7-416E-4B91-A5CD-89C2902D0D52}">
      <dgm:prSet/>
      <dgm:spPr/>
      <dgm:t>
        <a:bodyPr/>
        <a:lstStyle/>
        <a:p>
          <a:pPr latinLnBrk="1"/>
          <a:endParaRPr lang="ko-KR" altLang="en-US" sz="900">
            <a:latin typeface="Noto Sans CJK KR Regular" panose="020B0600000101010101" charset="-127"/>
            <a:ea typeface="Noto Sans CJK KR Regular" panose="020B0600000101010101" charset="-127"/>
          </a:endParaRPr>
        </a:p>
      </dgm:t>
    </dgm:pt>
    <dgm:pt modelId="{8F22AE46-72DE-42E7-BCB3-66E82C5F1559}" type="pres">
      <dgm:prSet presAssocID="{D9876C9A-8A1D-4817-B907-99905F71F242}" presName="rootnode" presStyleCnt="0">
        <dgm:presLayoutVars>
          <dgm:chMax/>
          <dgm:chPref/>
          <dgm:dir/>
          <dgm:animLvl val="lvl"/>
        </dgm:presLayoutVars>
      </dgm:prSet>
      <dgm:spPr/>
    </dgm:pt>
    <dgm:pt modelId="{CEE7EF76-08B0-4E84-8057-90EB3EFC0913}" type="pres">
      <dgm:prSet presAssocID="{4C88370A-5643-42B4-A549-147358E73846}" presName="composite" presStyleCnt="0"/>
      <dgm:spPr/>
    </dgm:pt>
    <dgm:pt modelId="{B3FE7842-630D-493C-99F8-2F21E25C6798}" type="pres">
      <dgm:prSet presAssocID="{4C88370A-5643-42B4-A549-147358E73846}" presName="LShape" presStyleLbl="alignNode1" presStyleIdx="0" presStyleCnt="5" custLinFactNeighborX="-37220" custLinFactNeighborY="18291"/>
      <dgm:spPr>
        <a:solidFill>
          <a:srgbClr val="F52334"/>
        </a:solidFill>
        <a:ln>
          <a:solidFill>
            <a:srgbClr val="F52334"/>
          </a:solidFill>
        </a:ln>
      </dgm:spPr>
    </dgm:pt>
    <dgm:pt modelId="{C37EA47C-288E-4A06-AC69-F2D9B136A39D}" type="pres">
      <dgm:prSet presAssocID="{4C88370A-5643-42B4-A549-147358E73846}" presName="ParentText" presStyleLbl="revTx" presStyleIdx="0" presStyleCnt="3" custScaleY="74420" custLinFactNeighborX="-37660" custLinFactNeighborY="5537">
        <dgm:presLayoutVars>
          <dgm:chMax val="0"/>
          <dgm:chPref val="0"/>
          <dgm:bulletEnabled val="1"/>
        </dgm:presLayoutVars>
      </dgm:prSet>
      <dgm:spPr/>
    </dgm:pt>
    <dgm:pt modelId="{242D4528-2C2E-4CBF-9CBE-AB7AEAA8BB72}" type="pres">
      <dgm:prSet presAssocID="{4C88370A-5643-42B4-A549-147358E73846}" presName="Triangle" presStyleLbl="alignNode1" presStyleIdx="1" presStyleCnt="5" custLinFactX="-100000" custLinFactNeighborX="-118504" custLinFactNeighborY="64529"/>
      <dgm:spPr>
        <a:solidFill>
          <a:srgbClr val="F52334"/>
        </a:solidFill>
        <a:ln>
          <a:solidFill>
            <a:srgbClr val="F52334"/>
          </a:solidFill>
        </a:ln>
      </dgm:spPr>
    </dgm:pt>
    <dgm:pt modelId="{BD9285EC-ED1C-4F24-8272-922F353EB7FE}" type="pres">
      <dgm:prSet presAssocID="{D0C61D15-5865-428E-90DC-B42994632432}" presName="sibTrans" presStyleCnt="0"/>
      <dgm:spPr/>
    </dgm:pt>
    <dgm:pt modelId="{CB486EA1-9921-4E1E-99BD-7C02E9EEA2E2}" type="pres">
      <dgm:prSet presAssocID="{D0C61D15-5865-428E-90DC-B42994632432}" presName="space" presStyleCnt="0"/>
      <dgm:spPr/>
    </dgm:pt>
    <dgm:pt modelId="{554DE88A-EDAF-4D6C-8D32-55C6149D004C}" type="pres">
      <dgm:prSet presAssocID="{4647DB7F-0188-4687-8F99-DA5065A1207F}" presName="composite" presStyleCnt="0"/>
      <dgm:spPr/>
    </dgm:pt>
    <dgm:pt modelId="{519E4136-C697-43CC-B104-9CB8E677BB47}" type="pres">
      <dgm:prSet presAssocID="{4647DB7F-0188-4687-8F99-DA5065A1207F}" presName="LShape" presStyleLbl="alignNode1" presStyleIdx="2" presStyleCnt="5" custScaleX="116086" custLinFactNeighborX="-27487" custLinFactNeighborY="13271"/>
      <dgm:spPr>
        <a:solidFill>
          <a:srgbClr val="F52334"/>
        </a:solidFill>
        <a:ln>
          <a:solidFill>
            <a:srgbClr val="F52334"/>
          </a:solidFill>
        </a:ln>
      </dgm:spPr>
    </dgm:pt>
    <dgm:pt modelId="{6B192C83-9956-48CD-A01F-AE668F00B8A8}" type="pres">
      <dgm:prSet presAssocID="{4647DB7F-0188-4687-8F99-DA5065A1207F}" presName="ParentText" presStyleLbl="revTx" presStyleIdx="1" presStyleCnt="3" custScaleX="116086" custLinFactNeighborX="-30447" custLinFactNeighborY="10078">
        <dgm:presLayoutVars>
          <dgm:chMax val="0"/>
          <dgm:chPref val="0"/>
          <dgm:bulletEnabled val="1"/>
        </dgm:presLayoutVars>
      </dgm:prSet>
      <dgm:spPr/>
    </dgm:pt>
    <dgm:pt modelId="{450C0057-C64A-4680-B2D3-80F521A7BD45}" type="pres">
      <dgm:prSet presAssocID="{4647DB7F-0188-4687-8F99-DA5065A1207F}" presName="Triangle" presStyleLbl="alignNode1" presStyleIdx="3" presStyleCnt="5" custScaleX="116086" custLinFactX="-29094" custLinFactNeighborX="-100000" custLinFactNeighborY="46947"/>
      <dgm:spPr>
        <a:solidFill>
          <a:srgbClr val="F52334"/>
        </a:solidFill>
        <a:ln>
          <a:solidFill>
            <a:srgbClr val="F52334"/>
          </a:solidFill>
        </a:ln>
      </dgm:spPr>
    </dgm:pt>
    <dgm:pt modelId="{3005944D-DB56-4248-89D4-E3976E4D7D7D}" type="pres">
      <dgm:prSet presAssocID="{A80841EA-EA44-4241-835A-D6339C2EB02E}" presName="sibTrans" presStyleCnt="0"/>
      <dgm:spPr/>
    </dgm:pt>
    <dgm:pt modelId="{CEC8DBFC-9CFE-4557-9E61-0117B6FF2E32}" type="pres">
      <dgm:prSet presAssocID="{A80841EA-EA44-4241-835A-D6339C2EB02E}" presName="space" presStyleCnt="0"/>
      <dgm:spPr/>
    </dgm:pt>
    <dgm:pt modelId="{10D0E0C1-6F44-4838-B98F-0B550580DA84}" type="pres">
      <dgm:prSet presAssocID="{D30ADB4C-F35A-41B1-AE5A-49C45B3CA6A7}" presName="composite" presStyleCnt="0"/>
      <dgm:spPr/>
    </dgm:pt>
    <dgm:pt modelId="{D2A11C16-5DE1-4B30-B999-378E8620109E}" type="pres">
      <dgm:prSet presAssocID="{D30ADB4C-F35A-41B1-AE5A-49C45B3CA6A7}" presName="LShape" presStyleLbl="alignNode1" presStyleIdx="4" presStyleCnt="5" custScaleX="117064" custLinFactNeighborX="-1832" custLinFactNeighborY="10434"/>
      <dgm:spPr>
        <a:solidFill>
          <a:srgbClr val="F52334"/>
        </a:solidFill>
        <a:ln>
          <a:solidFill>
            <a:srgbClr val="F52334"/>
          </a:solidFill>
        </a:ln>
      </dgm:spPr>
    </dgm:pt>
    <dgm:pt modelId="{7608BE02-2656-4BA3-AE94-CDBC79FC74E5}" type="pres">
      <dgm:prSet presAssocID="{D30ADB4C-F35A-41B1-AE5A-49C45B3CA6A7}" presName="ParentText" presStyleLbl="revTx" presStyleIdx="2" presStyleCnt="3" custScaleX="116618" custLinFactNeighborX="-2030" custLinFactNeighborY="7924">
        <dgm:presLayoutVars>
          <dgm:chMax val="0"/>
          <dgm:chPref val="0"/>
          <dgm:bulletEnabled val="1"/>
        </dgm:presLayoutVars>
      </dgm:prSet>
      <dgm:spPr/>
    </dgm:pt>
  </dgm:ptLst>
  <dgm:cxnLst>
    <dgm:cxn modelId="{72F8E76E-D085-4DC6-89C9-8CE01CDD0A20}" srcId="{D9876C9A-8A1D-4817-B907-99905F71F242}" destId="{4647DB7F-0188-4687-8F99-DA5065A1207F}" srcOrd="1" destOrd="0" parTransId="{1354A353-99B1-4F20-9C71-7BFFFB2A862A}" sibTransId="{A80841EA-EA44-4241-835A-D6339C2EB02E}"/>
    <dgm:cxn modelId="{08D0774F-3436-458C-8853-B90F31092240}" type="presOf" srcId="{D9876C9A-8A1D-4817-B907-99905F71F242}" destId="{8F22AE46-72DE-42E7-BCB3-66E82C5F1559}" srcOrd="0" destOrd="0" presId="urn:microsoft.com/office/officeart/2009/3/layout/StepUpProcess"/>
    <dgm:cxn modelId="{1FE83077-B940-4746-BFF2-E1E5829846A1}" type="presOf" srcId="{4C88370A-5643-42B4-A549-147358E73846}" destId="{C37EA47C-288E-4A06-AC69-F2D9B136A39D}" srcOrd="0" destOrd="0" presId="urn:microsoft.com/office/officeart/2009/3/layout/StepUpProcess"/>
    <dgm:cxn modelId="{054B1080-5EC9-4BFA-98BB-E0087E7BA436}" srcId="{D9876C9A-8A1D-4817-B907-99905F71F242}" destId="{4C88370A-5643-42B4-A549-147358E73846}" srcOrd="0" destOrd="0" parTransId="{EFAEDC03-0D9C-45CF-831B-1A2D1FC0F5A5}" sibTransId="{D0C61D15-5865-428E-90DC-B42994632432}"/>
    <dgm:cxn modelId="{8B8A1CBA-8BB7-47EE-BBEC-7B44398451A5}" type="presOf" srcId="{D30ADB4C-F35A-41B1-AE5A-49C45B3CA6A7}" destId="{7608BE02-2656-4BA3-AE94-CDBC79FC74E5}" srcOrd="0" destOrd="0" presId="urn:microsoft.com/office/officeart/2009/3/layout/StepUpProcess"/>
    <dgm:cxn modelId="{FBB88EC7-416E-4B91-A5CD-89C2902D0D52}" srcId="{D9876C9A-8A1D-4817-B907-99905F71F242}" destId="{D30ADB4C-F35A-41B1-AE5A-49C45B3CA6A7}" srcOrd="2" destOrd="0" parTransId="{5E9354BE-1FDE-47F6-B805-2DB9971190F8}" sibTransId="{4881D271-B52C-4003-A5B0-786F02D7EF50}"/>
    <dgm:cxn modelId="{3BE957F3-1706-43FA-8A95-E9A4DAAEF6CF}" type="presOf" srcId="{4647DB7F-0188-4687-8F99-DA5065A1207F}" destId="{6B192C83-9956-48CD-A01F-AE668F00B8A8}" srcOrd="0" destOrd="0" presId="urn:microsoft.com/office/officeart/2009/3/layout/StepUpProcess"/>
    <dgm:cxn modelId="{B1063804-7045-412B-80FD-9095731810C7}" type="presParOf" srcId="{8F22AE46-72DE-42E7-BCB3-66E82C5F1559}" destId="{CEE7EF76-08B0-4E84-8057-90EB3EFC0913}" srcOrd="0" destOrd="0" presId="urn:microsoft.com/office/officeart/2009/3/layout/StepUpProcess"/>
    <dgm:cxn modelId="{3B3EA133-F3CC-4189-9FB0-907F83B23CF5}" type="presParOf" srcId="{CEE7EF76-08B0-4E84-8057-90EB3EFC0913}" destId="{B3FE7842-630D-493C-99F8-2F21E25C6798}" srcOrd="0" destOrd="0" presId="urn:microsoft.com/office/officeart/2009/3/layout/StepUpProcess"/>
    <dgm:cxn modelId="{490DE8CF-8DCE-4761-B19F-C7B4E02EB2F9}" type="presParOf" srcId="{CEE7EF76-08B0-4E84-8057-90EB3EFC0913}" destId="{C37EA47C-288E-4A06-AC69-F2D9B136A39D}" srcOrd="1" destOrd="0" presId="urn:microsoft.com/office/officeart/2009/3/layout/StepUpProcess"/>
    <dgm:cxn modelId="{81951E5E-2D7B-442A-BB62-A4CBC81D9677}" type="presParOf" srcId="{CEE7EF76-08B0-4E84-8057-90EB3EFC0913}" destId="{242D4528-2C2E-4CBF-9CBE-AB7AEAA8BB72}" srcOrd="2" destOrd="0" presId="urn:microsoft.com/office/officeart/2009/3/layout/StepUpProcess"/>
    <dgm:cxn modelId="{DDE517D0-8BD7-4BA0-AEBE-7E0AB9D7B388}" type="presParOf" srcId="{8F22AE46-72DE-42E7-BCB3-66E82C5F1559}" destId="{BD9285EC-ED1C-4F24-8272-922F353EB7FE}" srcOrd="1" destOrd="0" presId="urn:microsoft.com/office/officeart/2009/3/layout/StepUpProcess"/>
    <dgm:cxn modelId="{86442745-E86D-4AEC-BF52-6A207BADF1B9}" type="presParOf" srcId="{BD9285EC-ED1C-4F24-8272-922F353EB7FE}" destId="{CB486EA1-9921-4E1E-99BD-7C02E9EEA2E2}" srcOrd="0" destOrd="0" presId="urn:microsoft.com/office/officeart/2009/3/layout/StepUpProcess"/>
    <dgm:cxn modelId="{FCFD2F10-FDE6-4E43-9B0F-FCDB31AB221F}" type="presParOf" srcId="{8F22AE46-72DE-42E7-BCB3-66E82C5F1559}" destId="{554DE88A-EDAF-4D6C-8D32-55C6149D004C}" srcOrd="2" destOrd="0" presId="urn:microsoft.com/office/officeart/2009/3/layout/StepUpProcess"/>
    <dgm:cxn modelId="{78B4DB53-9F17-4698-8955-95F489312E9D}" type="presParOf" srcId="{554DE88A-EDAF-4D6C-8D32-55C6149D004C}" destId="{519E4136-C697-43CC-B104-9CB8E677BB47}" srcOrd="0" destOrd="0" presId="urn:microsoft.com/office/officeart/2009/3/layout/StepUpProcess"/>
    <dgm:cxn modelId="{FCA2F0C3-3BA6-4803-9D3D-D27355B797F0}" type="presParOf" srcId="{554DE88A-EDAF-4D6C-8D32-55C6149D004C}" destId="{6B192C83-9956-48CD-A01F-AE668F00B8A8}" srcOrd="1" destOrd="0" presId="urn:microsoft.com/office/officeart/2009/3/layout/StepUpProcess"/>
    <dgm:cxn modelId="{68FA8D20-EBFC-4A54-A49B-3C0F61AC2D9C}" type="presParOf" srcId="{554DE88A-EDAF-4D6C-8D32-55C6149D004C}" destId="{450C0057-C64A-4680-B2D3-80F521A7BD45}" srcOrd="2" destOrd="0" presId="urn:microsoft.com/office/officeart/2009/3/layout/StepUpProcess"/>
    <dgm:cxn modelId="{000BA7C7-DBE8-4119-8CD2-F111968B5F54}" type="presParOf" srcId="{8F22AE46-72DE-42E7-BCB3-66E82C5F1559}" destId="{3005944D-DB56-4248-89D4-E3976E4D7D7D}" srcOrd="3" destOrd="0" presId="urn:microsoft.com/office/officeart/2009/3/layout/StepUpProcess"/>
    <dgm:cxn modelId="{8B0F5683-02A7-4D0F-ADA3-CB1901063955}" type="presParOf" srcId="{3005944D-DB56-4248-89D4-E3976E4D7D7D}" destId="{CEC8DBFC-9CFE-4557-9E61-0117B6FF2E32}" srcOrd="0" destOrd="0" presId="urn:microsoft.com/office/officeart/2009/3/layout/StepUpProcess"/>
    <dgm:cxn modelId="{ACDB9F38-62DF-4F18-9249-033A416B6EE5}" type="presParOf" srcId="{8F22AE46-72DE-42E7-BCB3-66E82C5F1559}" destId="{10D0E0C1-6F44-4838-B98F-0B550580DA84}" srcOrd="4" destOrd="0" presId="urn:microsoft.com/office/officeart/2009/3/layout/StepUpProcess"/>
    <dgm:cxn modelId="{D9464C51-FDDD-4BE3-BE2C-BDCFE7268799}" type="presParOf" srcId="{10D0E0C1-6F44-4838-B98F-0B550580DA84}" destId="{D2A11C16-5DE1-4B30-B999-378E8620109E}" srcOrd="0" destOrd="0" presId="urn:microsoft.com/office/officeart/2009/3/layout/StepUpProcess"/>
    <dgm:cxn modelId="{469FBFC7-B8EA-4EB6-B668-8FBAD248E47D}" type="presParOf" srcId="{10D0E0C1-6F44-4838-B98F-0B550580DA84}" destId="{7608BE02-2656-4BA3-AE94-CDBC79FC74E5}" srcOrd="1" destOrd="0" presId="urn:microsoft.com/office/officeart/2009/3/layout/StepUpProcess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E7842-630D-493C-99F8-2F21E25C6798}">
      <dsp:nvSpPr>
        <dsp:cNvPr id="0" name=""/>
        <dsp:cNvSpPr/>
      </dsp:nvSpPr>
      <dsp:spPr>
        <a:xfrm rot="5400000">
          <a:off x="382715" y="627078"/>
          <a:ext cx="822958" cy="1369383"/>
        </a:xfrm>
        <a:prstGeom prst="corner">
          <a:avLst>
            <a:gd name="adj1" fmla="val 16120"/>
            <a:gd name="adj2" fmla="val 16110"/>
          </a:avLst>
        </a:prstGeom>
        <a:solidFill>
          <a:srgbClr val="F52334"/>
        </a:solidFill>
        <a:ln w="12700" cap="flat" cmpd="sng" algn="ctr">
          <a:solidFill>
            <a:srgbClr val="F5233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EA47C-288E-4A06-AC69-F2D9B136A39D}">
      <dsp:nvSpPr>
        <dsp:cNvPr id="0" name=""/>
        <dsp:cNvSpPr/>
      </dsp:nvSpPr>
      <dsp:spPr>
        <a:xfrm>
          <a:off x="289442" y="1025055"/>
          <a:ext cx="1236287" cy="806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정부지원사업</a:t>
          </a:r>
          <a:endParaRPr lang="en-US" altLang="ko-KR" sz="900" b="1" kern="1200" dirty="0">
            <a:solidFill>
              <a:schemeClr val="tx1">
                <a:lumMod val="65000"/>
                <a:lumOff val="35000"/>
              </a:schemeClr>
            </a:solidFill>
            <a:latin typeface="Noto Sans CJK KR Regular" panose="020B0600000101010101" charset="-127"/>
            <a:ea typeface="Noto Sans CJK KR Regular" panose="020B0600000101010101" charset="-127"/>
            <a:cs typeface="+mn-cs"/>
          </a:endParaRPr>
        </a:p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교육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/</a:t>
          </a: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세미나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/</a:t>
          </a: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포럼</a:t>
          </a:r>
          <a:endParaRPr lang="en-US" altLang="ko-KR" sz="900" b="1" kern="1200" dirty="0">
            <a:solidFill>
              <a:schemeClr val="tx1">
                <a:lumMod val="65000"/>
                <a:lumOff val="35000"/>
              </a:schemeClr>
            </a:solidFill>
            <a:latin typeface="Noto Sans CJK KR Regular" panose="020B0600000101010101" charset="-127"/>
            <a:ea typeface="Noto Sans CJK KR Regular" panose="020B0600000101010101" charset="-127"/>
            <a:cs typeface="+mn-cs"/>
          </a:endParaRPr>
        </a:p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B2B </a:t>
          </a: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매칭</a:t>
          </a:r>
        </a:p>
      </dsp:txBody>
      <dsp:txXfrm>
        <a:off x="289442" y="1025055"/>
        <a:ext cx="1236287" cy="806473"/>
      </dsp:txXfrm>
    </dsp:sp>
    <dsp:sp modelId="{242D4528-2C2E-4CBF-9CBE-AB7AEAA8BB72}">
      <dsp:nvSpPr>
        <dsp:cNvPr id="0" name=""/>
        <dsp:cNvSpPr/>
      </dsp:nvSpPr>
      <dsp:spPr>
        <a:xfrm>
          <a:off x="1248367" y="526257"/>
          <a:ext cx="233261" cy="233261"/>
        </a:xfrm>
        <a:prstGeom prst="triangle">
          <a:avLst>
            <a:gd name="adj" fmla="val 100000"/>
          </a:avLst>
        </a:prstGeom>
        <a:solidFill>
          <a:srgbClr val="F52334"/>
        </a:solidFill>
        <a:ln w="12700" cap="flat" cmpd="sng" algn="ctr">
          <a:solidFill>
            <a:srgbClr val="F5233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E4136-C697-43CC-B104-9CB8E677BB47}">
      <dsp:nvSpPr>
        <dsp:cNvPr id="0" name=""/>
        <dsp:cNvSpPr/>
      </dsp:nvSpPr>
      <dsp:spPr>
        <a:xfrm rot="5400000">
          <a:off x="2139594" y="101119"/>
          <a:ext cx="822958" cy="1589663"/>
        </a:xfrm>
        <a:prstGeom prst="corner">
          <a:avLst>
            <a:gd name="adj1" fmla="val 16120"/>
            <a:gd name="adj2" fmla="val 16110"/>
          </a:avLst>
        </a:prstGeom>
        <a:solidFill>
          <a:srgbClr val="F52334"/>
        </a:solidFill>
        <a:ln w="12700" cap="flat" cmpd="sng" algn="ctr">
          <a:solidFill>
            <a:srgbClr val="F5233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92C83-9956-48CD-A01F-AE668F00B8A8}">
      <dsp:nvSpPr>
        <dsp:cNvPr id="0" name=""/>
        <dsp:cNvSpPr/>
      </dsp:nvSpPr>
      <dsp:spPr>
        <a:xfrm>
          <a:off x="1902777" y="620408"/>
          <a:ext cx="1435156" cy="1083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공공입찰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(</a:t>
          </a: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나라장터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)</a:t>
          </a:r>
        </a:p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특허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(</a:t>
          </a:r>
          <a:r>
            <a:rPr lang="en-US" altLang="ko-KR" sz="900" b="1" kern="1200" dirty="0" err="1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Kipris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)</a:t>
          </a:r>
        </a:p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세무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(</a:t>
          </a:r>
          <a:r>
            <a:rPr lang="ko-KR" altLang="en-US" sz="900" b="1" kern="1200" dirty="0" err="1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홈택스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)</a:t>
          </a:r>
        </a:p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 err="1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투자매칭</a:t>
          </a:r>
          <a:endParaRPr lang="en-US" altLang="ko-KR" sz="900" b="1" kern="1200" dirty="0">
            <a:solidFill>
              <a:schemeClr val="tx1">
                <a:lumMod val="65000"/>
                <a:lumOff val="35000"/>
              </a:schemeClr>
            </a:solidFill>
            <a:latin typeface="Noto Sans CJK KR Regular" panose="020B0600000101010101" charset="-127"/>
            <a:ea typeface="Noto Sans CJK KR Regular" panose="020B0600000101010101" charset="-127"/>
            <a:cs typeface="+mn-cs"/>
          </a:endParaRPr>
        </a:p>
      </dsp:txBody>
      <dsp:txXfrm>
        <a:off x="1902777" y="620408"/>
        <a:ext cx="1435156" cy="1083678"/>
      </dsp:txXfrm>
    </dsp:sp>
    <dsp:sp modelId="{450C0057-C64A-4680-B2D3-80F521A7BD45}">
      <dsp:nvSpPr>
        <dsp:cNvPr id="0" name=""/>
        <dsp:cNvSpPr/>
      </dsp:nvSpPr>
      <dsp:spPr>
        <a:xfrm>
          <a:off x="3061762" y="110738"/>
          <a:ext cx="270784" cy="233261"/>
        </a:xfrm>
        <a:prstGeom prst="triangle">
          <a:avLst>
            <a:gd name="adj" fmla="val 100000"/>
          </a:avLst>
        </a:prstGeom>
        <a:solidFill>
          <a:srgbClr val="F52334"/>
        </a:solidFill>
        <a:ln w="12700" cap="flat" cmpd="sng" algn="ctr">
          <a:solidFill>
            <a:srgbClr val="F5233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11C16-5DE1-4B30-B999-378E8620109E}">
      <dsp:nvSpPr>
        <dsp:cNvPr id="0" name=""/>
        <dsp:cNvSpPr/>
      </dsp:nvSpPr>
      <dsp:spPr>
        <a:xfrm rot="5400000">
          <a:off x="4011063" y="-303430"/>
          <a:ext cx="822958" cy="1603055"/>
        </a:xfrm>
        <a:prstGeom prst="corner">
          <a:avLst>
            <a:gd name="adj1" fmla="val 16120"/>
            <a:gd name="adj2" fmla="val 16110"/>
          </a:avLst>
        </a:prstGeom>
        <a:solidFill>
          <a:srgbClr val="F52334"/>
        </a:solidFill>
        <a:ln w="12700" cap="flat" cmpd="sng" algn="ctr">
          <a:solidFill>
            <a:srgbClr val="F5233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8BE02-2656-4BA3-AE94-CDBC79FC74E5}">
      <dsp:nvSpPr>
        <dsp:cNvPr id="0" name=""/>
        <dsp:cNvSpPr/>
      </dsp:nvSpPr>
      <dsp:spPr>
        <a:xfrm>
          <a:off x="3770958" y="222559"/>
          <a:ext cx="1441733" cy="1083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공공데이터 확대</a:t>
          </a:r>
          <a:endParaRPr lang="en-US" altLang="ko-KR" sz="900" b="1" kern="1200" dirty="0">
            <a:solidFill>
              <a:schemeClr val="tx1">
                <a:lumMod val="65000"/>
                <a:lumOff val="35000"/>
              </a:schemeClr>
            </a:solidFill>
            <a:latin typeface="Noto Sans CJK KR Regular" panose="020B0600000101010101" charset="-127"/>
            <a:ea typeface="Noto Sans CJK KR Regular" panose="020B0600000101010101" charset="-127"/>
            <a:cs typeface="+mn-cs"/>
          </a:endParaRPr>
        </a:p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해외진출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(</a:t>
          </a:r>
          <a:r>
            <a:rPr lang="ko-KR" altLang="en-US" sz="900" b="1" kern="1200" dirty="0" err="1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투자매칭</a:t>
          </a:r>
          <a:r>
            <a:rPr lang="en-US" altLang="ko-KR" sz="900" b="1" kern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600000101010101" charset="-127"/>
              <a:ea typeface="Noto Sans CJK KR Regular" panose="020B0600000101010101" charset="-127"/>
              <a:cs typeface="+mn-cs"/>
            </a:rPr>
            <a:t>)</a:t>
          </a:r>
        </a:p>
      </dsp:txBody>
      <dsp:txXfrm>
        <a:off x="3770958" y="222559"/>
        <a:ext cx="1441733" cy="1083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67BAB24-2CAF-4CB9-8A6F-61C2BFC160C2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7623C1D9-37F9-428A-8BE1-CC74B244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52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AD47126-7B97-4B70-BCF0-C9F5003288FC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12775" y="512763"/>
            <a:ext cx="5873750" cy="3303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415270" y="4831583"/>
            <a:ext cx="6268758" cy="4889524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03F5C380-9A56-43A6-BF7A-E5C9242AF5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머리글 개체 틀 7">
            <a:extLst>
              <a:ext uri="{FF2B5EF4-FFF2-40B4-BE49-F238E27FC236}">
                <a16:creationId xmlns:a16="http://schemas.microsoft.com/office/drawing/2014/main" id="{6C861384-065E-4636-9924-BF334E8AA2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92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4861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274309" algn="l" defTabSz="54861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548618" algn="l" defTabSz="54861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822927" algn="l" defTabSz="54861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1097236" algn="l" defTabSz="54861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1371545" algn="l" defTabSz="548618" rtl="0" eaLnBrk="1" latinLnBrk="1" hangingPunct="1">
      <a:defRPr sz="720" kern="1200">
        <a:solidFill>
          <a:schemeClr val="tx1"/>
        </a:solidFill>
        <a:latin typeface="+mn-lt"/>
        <a:ea typeface="+mn-ea"/>
        <a:cs typeface="+mn-cs"/>
      </a:defRPr>
    </a:lvl6pPr>
    <a:lvl7pPr marL="1645854" algn="l" defTabSz="548618" rtl="0" eaLnBrk="1" latinLnBrk="1" hangingPunct="1">
      <a:defRPr sz="720" kern="1200">
        <a:solidFill>
          <a:schemeClr val="tx1"/>
        </a:solidFill>
        <a:latin typeface="+mn-lt"/>
        <a:ea typeface="+mn-ea"/>
        <a:cs typeface="+mn-cs"/>
      </a:defRPr>
    </a:lvl7pPr>
    <a:lvl8pPr marL="1920163" algn="l" defTabSz="548618" rtl="0" eaLnBrk="1" latinLnBrk="1" hangingPunct="1">
      <a:defRPr sz="720" kern="1200">
        <a:solidFill>
          <a:schemeClr val="tx1"/>
        </a:solidFill>
        <a:latin typeface="+mn-lt"/>
        <a:ea typeface="+mn-ea"/>
        <a:cs typeface="+mn-cs"/>
      </a:defRPr>
    </a:lvl8pPr>
    <a:lvl9pPr marL="2194472" algn="l" defTabSz="548618" rtl="0" eaLnBrk="1" latinLnBrk="1" hangingPunct="1">
      <a:defRPr sz="7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12775" y="512763"/>
            <a:ext cx="5873750" cy="33035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중소기업 </a:t>
            </a:r>
            <a:r>
              <a:rPr lang="en-US" altLang="ko-KR" dirty="0"/>
              <a:t>15</a:t>
            </a:r>
            <a:r>
              <a:rPr lang="ko-KR" altLang="en-US" dirty="0"/>
              <a:t>만 명이 선택한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비즈봇을</a:t>
            </a:r>
            <a:r>
              <a:rPr lang="ko-KR" altLang="en-US" dirty="0"/>
              <a:t> 운영하고 있는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페르소나의 </a:t>
            </a:r>
            <a:r>
              <a:rPr lang="ko-KR" altLang="en-US" dirty="0" err="1"/>
              <a:t>배준철</a:t>
            </a:r>
            <a:r>
              <a:rPr lang="ko-KR" altLang="en-US" dirty="0"/>
              <a:t> 대표입니다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5C380-9A56-43A6-BF7A-E5C9242AF54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755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51">
              <a:defRPr/>
            </a:pPr>
            <a:r>
              <a:rPr lang="ko-KR" altLang="en-US" dirty="0"/>
              <a:t>특허</a:t>
            </a:r>
            <a:r>
              <a:rPr lang="en-US" altLang="ko-KR" dirty="0"/>
              <a:t>, </a:t>
            </a:r>
            <a:r>
              <a:rPr lang="ko-KR" altLang="en-US" dirty="0"/>
              <a:t>수상 등 다양한 지재권 확보를 </a:t>
            </a:r>
            <a:endParaRPr lang="en-US" altLang="ko-KR" dirty="0"/>
          </a:p>
          <a:p>
            <a:pPr defTabSz="914251">
              <a:defRPr/>
            </a:pPr>
            <a:endParaRPr lang="en-US" altLang="ko-KR" dirty="0"/>
          </a:p>
          <a:p>
            <a:pPr defTabSz="914251">
              <a:defRPr/>
            </a:pPr>
            <a:r>
              <a:rPr lang="ko-KR" altLang="en-US" dirty="0"/>
              <a:t>통해 작지만 탄탄한 </a:t>
            </a:r>
            <a:r>
              <a:rPr lang="ko-KR" altLang="en-US" dirty="0" err="1"/>
              <a:t>스타트업을</a:t>
            </a:r>
            <a:r>
              <a:rPr lang="ko-KR" altLang="en-US" dirty="0"/>
              <a:t> </a:t>
            </a:r>
            <a:endParaRPr lang="en-US" altLang="ko-KR" dirty="0"/>
          </a:p>
          <a:p>
            <a:pPr defTabSz="914251">
              <a:defRPr/>
            </a:pPr>
            <a:endParaRPr lang="en-US" altLang="ko-KR" dirty="0"/>
          </a:p>
          <a:p>
            <a:pPr defTabSz="914251">
              <a:defRPr/>
            </a:pPr>
            <a:r>
              <a:rPr lang="ko-KR" altLang="en-US" dirty="0"/>
              <a:t>만들어 나가고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260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 err="1"/>
              <a:t>비즈봇의</a:t>
            </a:r>
            <a:r>
              <a:rPr lang="ko-KR" altLang="en-US" dirty="0"/>
              <a:t> 추진 배경입니다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09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페르소나는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공공정보의 비대칭성 해소를 통해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공공</a:t>
            </a:r>
            <a:r>
              <a:rPr lang="en-US" altLang="ko-KR" dirty="0"/>
              <a:t>-</a:t>
            </a:r>
            <a:r>
              <a:rPr lang="ko-KR" altLang="en-US" dirty="0"/>
              <a:t>중소기업을 연결하고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기업이 사업을 포기하지 않는 세상을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 err="1"/>
              <a:t>만들자라는</a:t>
            </a:r>
            <a:r>
              <a:rPr lang="ko-KR" altLang="en-US" dirty="0"/>
              <a:t> 미션을 가지고 있습니다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그 첫번째로 공공기관 근무경험을 살려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정부지원사업 정보제공 서비스를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운영하고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305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en-US" altLang="ko-KR" dirty="0"/>
              <a:t>2021</a:t>
            </a:r>
            <a:r>
              <a:rPr lang="ko-KR" altLang="en-US" dirty="0"/>
              <a:t>년 기준 중소벤처기업부는 </a:t>
            </a:r>
            <a:endParaRPr lang="en-US" altLang="ko-KR" dirty="0"/>
          </a:p>
          <a:p>
            <a:pPr defTabSz="947684">
              <a:defRPr/>
            </a:pPr>
            <a:r>
              <a:rPr lang="en-US" altLang="ko-KR" dirty="0"/>
              <a:t>17.3</a:t>
            </a:r>
            <a:r>
              <a:rPr lang="ko-KR" altLang="en-US" dirty="0"/>
              <a:t>조라는 역대 최대 예산을 확보하였고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전국 </a:t>
            </a:r>
            <a:r>
              <a:rPr lang="en-US" altLang="ko-KR" dirty="0"/>
              <a:t>500</a:t>
            </a:r>
            <a:r>
              <a:rPr lang="ko-KR" altLang="en-US" dirty="0"/>
              <a:t>여개 정부</a:t>
            </a:r>
            <a:r>
              <a:rPr lang="en-US" altLang="ko-KR" dirty="0"/>
              <a:t>/ </a:t>
            </a:r>
            <a:r>
              <a:rPr lang="ko-KR" altLang="en-US" dirty="0"/>
              <a:t>지자체</a:t>
            </a:r>
            <a:r>
              <a:rPr lang="en-US" altLang="ko-KR" dirty="0"/>
              <a:t>/ </a:t>
            </a:r>
            <a:r>
              <a:rPr lang="ko-KR" altLang="en-US" dirty="0"/>
              <a:t>공공기관을 통해 중소기업들에게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en-US" altLang="ko-KR" dirty="0"/>
              <a:t>9</a:t>
            </a:r>
            <a:r>
              <a:rPr lang="ko-KR" altLang="en-US" dirty="0"/>
              <a:t>개 분야의 지원사업을 제공하고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134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정부지원사업에 대한 공공기관의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애로사항은 </a:t>
            </a:r>
            <a:r>
              <a:rPr lang="ko-KR" altLang="en-US" dirty="0" err="1"/>
              <a:t>쏠림현상입니다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감사원 자료에 따르면 </a:t>
            </a:r>
            <a:endParaRPr lang="en-US" altLang="ko-KR" dirty="0"/>
          </a:p>
          <a:p>
            <a:pPr defTabSz="947684">
              <a:defRPr/>
            </a:pPr>
            <a:r>
              <a:rPr lang="en-US" altLang="ko-KR" dirty="0"/>
              <a:t>65</a:t>
            </a:r>
            <a:r>
              <a:rPr lang="ko-KR" altLang="en-US" dirty="0"/>
              <a:t>회 이상 창업지원사업 중복수혜기업이 </a:t>
            </a:r>
            <a:r>
              <a:rPr lang="en-US" altLang="ko-KR" dirty="0"/>
              <a:t>22</a:t>
            </a:r>
            <a:r>
              <a:rPr lang="ko-KR" altLang="en-US" dirty="0"/>
              <a:t>개사 이고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en-US" altLang="ko-KR" dirty="0"/>
              <a:t>A</a:t>
            </a:r>
            <a:r>
              <a:rPr lang="ko-KR" altLang="en-US" dirty="0"/>
              <a:t>사는 </a:t>
            </a:r>
            <a:r>
              <a:rPr lang="en-US" altLang="ko-KR" dirty="0"/>
              <a:t>5</a:t>
            </a:r>
            <a:r>
              <a:rPr lang="ko-KR" altLang="en-US" dirty="0"/>
              <a:t>년간 </a:t>
            </a:r>
            <a:r>
              <a:rPr lang="en-US" altLang="ko-KR" dirty="0"/>
              <a:t>943</a:t>
            </a:r>
            <a:r>
              <a:rPr lang="ko-KR" altLang="en-US" dirty="0"/>
              <a:t>억을 지원받았습니다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430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반면 중소기업은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검색과 신청이 어려워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지원사업에 지원을 하지 못한다고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답했습니다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061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페르소나에서 빅데이터를 분석한 결과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알려주세요</a:t>
            </a:r>
            <a:r>
              <a:rPr lang="en-US" altLang="ko-KR" dirty="0"/>
              <a:t>, </a:t>
            </a:r>
            <a:r>
              <a:rPr lang="ko-KR" altLang="en-US" dirty="0"/>
              <a:t>어떻게</a:t>
            </a:r>
            <a:r>
              <a:rPr lang="en-US" altLang="ko-KR" dirty="0"/>
              <a:t>, </a:t>
            </a:r>
            <a:r>
              <a:rPr lang="ko-KR" altLang="en-US" dirty="0"/>
              <a:t>모르겠습니다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라는 키워드를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877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그래서 저희는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검색의 어려움을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맞춤형 정부지원사업 </a:t>
            </a:r>
            <a:r>
              <a:rPr lang="ko-KR" altLang="en-US" dirty="0" err="1"/>
              <a:t>매칭으로</a:t>
            </a:r>
            <a:r>
              <a:rPr lang="ko-KR" altLang="en-US" dirty="0"/>
              <a:t> 해결하고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신청의 어려움을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분야별 전문가 </a:t>
            </a:r>
            <a:r>
              <a:rPr lang="ko-KR" altLang="en-US" dirty="0" err="1"/>
              <a:t>매칭을</a:t>
            </a:r>
            <a:r>
              <a:rPr lang="ko-KR" altLang="en-US" dirty="0"/>
              <a:t> 통해 해결하고자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101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en-US" altLang="ko-KR" dirty="0" err="1"/>
              <a:t>BizBot</a:t>
            </a:r>
            <a:r>
              <a:rPr lang="en-US" altLang="ko-KR" dirty="0"/>
              <a:t> </a:t>
            </a:r>
            <a:r>
              <a:rPr lang="ko-KR" altLang="en-US" dirty="0" err="1"/>
              <a:t>운영현황입니다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147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중기부로부터 제공받은 최신정부지원사업 데이터를 활용하여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현재 카카오톡 기반으로 추천지원사업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 </a:t>
            </a:r>
            <a:r>
              <a:rPr lang="ko-KR" altLang="en-US" dirty="0" err="1"/>
              <a:t>푸시알림</a:t>
            </a:r>
            <a:r>
              <a:rPr lang="en-US" altLang="ko-KR" dirty="0"/>
              <a:t>, </a:t>
            </a:r>
            <a:r>
              <a:rPr lang="ko-KR" altLang="en-US" dirty="0"/>
              <a:t>맞춤형 검색 등 다양한 형태로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 지원사업 정보를 제공하고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673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 err="1"/>
              <a:t>비즈봇</a:t>
            </a:r>
            <a:r>
              <a:rPr lang="ko-KR" altLang="en-US" dirty="0"/>
              <a:t> 시연영상 먼저 보시겠습니다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저희는 전국 </a:t>
            </a:r>
            <a:r>
              <a:rPr lang="en-US" altLang="ko-KR" dirty="0"/>
              <a:t>500</a:t>
            </a:r>
            <a:r>
              <a:rPr lang="ko-KR" altLang="en-US" dirty="0"/>
              <a:t>여개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정부</a:t>
            </a:r>
            <a:r>
              <a:rPr lang="en-US" altLang="ko-KR" dirty="0"/>
              <a:t>/</a:t>
            </a:r>
            <a:r>
              <a:rPr lang="ko-KR" altLang="en-US" dirty="0"/>
              <a:t>지자체</a:t>
            </a:r>
            <a:r>
              <a:rPr lang="en-US" altLang="ko-KR" dirty="0"/>
              <a:t>/</a:t>
            </a:r>
            <a:r>
              <a:rPr lang="ko-KR" altLang="en-US" dirty="0"/>
              <a:t>공공기관의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정부지원사업 </a:t>
            </a:r>
            <a:r>
              <a:rPr lang="en-US" altLang="ko-KR" dirty="0"/>
              <a:t>DB</a:t>
            </a:r>
            <a:r>
              <a:rPr lang="ko-KR" altLang="en-US" dirty="0"/>
              <a:t>를 활용하여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카카오톡 </a:t>
            </a:r>
            <a:r>
              <a:rPr lang="ko-KR" altLang="en-US" dirty="0" err="1"/>
              <a:t>챗봇으로</a:t>
            </a:r>
            <a:r>
              <a:rPr lang="ko-KR" altLang="en-US" dirty="0"/>
              <a:t> 쉽게 검색하고</a:t>
            </a:r>
            <a:r>
              <a:rPr lang="en-US" altLang="ko-KR" dirty="0"/>
              <a:t>, </a:t>
            </a:r>
          </a:p>
          <a:p>
            <a:pPr defTabSz="947684">
              <a:defRPr/>
            </a:pPr>
            <a:r>
              <a:rPr lang="ko-KR" altLang="en-US" dirty="0"/>
              <a:t>기업 맞춤형으로 알려주는 서비스를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운영하고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411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본 서비스를 위해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공공데이터와 </a:t>
            </a:r>
            <a:r>
              <a:rPr lang="ko-KR" altLang="en-US" dirty="0" err="1"/>
              <a:t>챗봇에</a:t>
            </a:r>
            <a:r>
              <a:rPr lang="ko-KR" altLang="en-US" dirty="0"/>
              <a:t> 최적화된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 err="1"/>
              <a:t>비즈팩이라는</a:t>
            </a:r>
            <a:r>
              <a:rPr lang="ko-KR" altLang="en-US" dirty="0"/>
              <a:t> 엔진을 개발했습니다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356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 err="1"/>
              <a:t>비즈봇의</a:t>
            </a:r>
            <a:r>
              <a:rPr lang="ko-KR" altLang="en-US" dirty="0"/>
              <a:t> 가장 강력한 무기인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추천지원사업 카카오톡 알림 서비스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업종</a:t>
            </a:r>
            <a:r>
              <a:rPr lang="en-US" altLang="ko-KR" dirty="0"/>
              <a:t>/ </a:t>
            </a:r>
            <a:r>
              <a:rPr lang="ko-KR" altLang="en-US" dirty="0" err="1"/>
              <a:t>업력</a:t>
            </a:r>
            <a:r>
              <a:rPr lang="en-US" altLang="ko-KR" dirty="0"/>
              <a:t>/ </a:t>
            </a:r>
            <a:r>
              <a:rPr lang="ko-KR" altLang="en-US" dirty="0"/>
              <a:t>지역 등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간단한 기업정보를 입력하면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매주 추천지원사업을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카카오톡 메시지로 알려 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044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자체적으로 진행하는 마케팅 뿐만 아니라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r>
              <a:rPr lang="ko-KR" altLang="en-US" dirty="0"/>
              <a:t>공공에서 마케팅을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도와줘서 구독자가 많이 늘고 있습니다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공공기관 홈페이지</a:t>
            </a:r>
            <a:r>
              <a:rPr lang="en-US" altLang="ko-KR" dirty="0"/>
              <a:t> </a:t>
            </a:r>
            <a:r>
              <a:rPr lang="ko-KR" altLang="en-US" dirty="0"/>
              <a:t>배너</a:t>
            </a:r>
            <a:r>
              <a:rPr lang="en-US" altLang="ko-KR" dirty="0"/>
              <a:t> </a:t>
            </a:r>
            <a:r>
              <a:rPr lang="ko-KR" altLang="en-US" dirty="0"/>
              <a:t>공문 뿐만 아니라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r>
              <a:rPr lang="en-US" altLang="ko-KR" dirty="0"/>
              <a:t>70</a:t>
            </a:r>
            <a:r>
              <a:rPr lang="ko-KR" altLang="en-US" dirty="0"/>
              <a:t>여건 이상의 공공주도 언론보도가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진행되었습니다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743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 err="1"/>
              <a:t>운좋게도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</a:t>
            </a:r>
            <a:r>
              <a:rPr lang="en-US" altLang="ko-KR" dirty="0"/>
              <a:t>11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청와대에도 보고가 되었으며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ko-KR" altLang="en-US" dirty="0" err="1"/>
              <a:t>중기부</a:t>
            </a:r>
            <a:r>
              <a:rPr lang="ko-KR" altLang="en-US" dirty="0"/>
              <a:t> 공통자율과제에 선정되어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중기부와 함께 진행 중입니다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001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en-US" altLang="ko-KR" dirty="0"/>
              <a:t>19.06</a:t>
            </a:r>
            <a:r>
              <a:rPr lang="ko-KR" altLang="en-US" dirty="0"/>
              <a:t> 서비스 런칭 후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현재 약 </a:t>
            </a:r>
            <a:r>
              <a:rPr lang="en-US" altLang="ko-KR" dirty="0"/>
              <a:t>15</a:t>
            </a:r>
            <a:r>
              <a:rPr lang="ko-KR" altLang="en-US" dirty="0"/>
              <a:t>만명의 중소기업 구독자를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보유하고 있으며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올해 </a:t>
            </a:r>
            <a:r>
              <a:rPr lang="en-US" altLang="ko-KR" dirty="0"/>
              <a:t>20</a:t>
            </a:r>
            <a:r>
              <a:rPr lang="ko-KR" altLang="en-US" dirty="0"/>
              <a:t>만명의 구독자를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목표로 하고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061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지원사업 검색 건수는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현재 약 </a:t>
            </a:r>
            <a:r>
              <a:rPr lang="en-US" altLang="ko-KR" dirty="0"/>
              <a:t>180</a:t>
            </a:r>
            <a:r>
              <a:rPr lang="ko-KR" altLang="en-US" dirty="0" err="1"/>
              <a:t>만건으로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200</a:t>
            </a:r>
            <a:r>
              <a:rPr lang="ko-KR" altLang="en-US" dirty="0" err="1"/>
              <a:t>만건을</a:t>
            </a:r>
            <a:r>
              <a:rPr lang="ko-KR" altLang="en-US" dirty="0"/>
              <a:t> 목표로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854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카카오톡 메시지 기반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뉴스레터 발송의 경우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발송대비 약 </a:t>
            </a:r>
            <a:r>
              <a:rPr lang="en-US" altLang="ko-KR" dirty="0"/>
              <a:t>79%</a:t>
            </a:r>
            <a:r>
              <a:rPr lang="ko-KR" altLang="en-US" dirty="0"/>
              <a:t>의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높은 열람율을 나타내고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85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중소기업의 정보 수집을 통해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매칭 정확도를 향상시키고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지원사업의 공급과 수요예측 서비스를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위한 데이터를 축적하고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740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사업화 현황입니다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r>
              <a:rPr lang="ko-KR" altLang="en-US" dirty="0"/>
              <a:t>비교적 안정적인 </a:t>
            </a:r>
            <a:r>
              <a:rPr lang="en-US" altLang="ko-KR" dirty="0"/>
              <a:t>B2G </a:t>
            </a:r>
            <a:r>
              <a:rPr lang="ko-KR" altLang="en-US" dirty="0"/>
              <a:t>사업화를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우선적으로 추진 중에 있습니다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첫번째로 보시는 것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공공기관에 </a:t>
            </a:r>
            <a:r>
              <a:rPr lang="en-US" altLang="ko-KR" dirty="0"/>
              <a:t>mms </a:t>
            </a:r>
            <a:r>
              <a:rPr lang="ko-KR" altLang="en-US" dirty="0"/>
              <a:t>문자발송과 유사하게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건당 </a:t>
            </a:r>
            <a:r>
              <a:rPr lang="en-US" altLang="ko-KR" dirty="0"/>
              <a:t>100</a:t>
            </a:r>
            <a:r>
              <a:rPr lang="ko-KR" altLang="en-US" dirty="0"/>
              <a:t>원의 비용으로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정책과 지원사업 홍보 메시지를 발송하고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728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벤처기업협회의 경우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메시지 발송 후 벤처기업협회 최초로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서버가 다운되었으며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 err="1"/>
              <a:t>울산테크노파크의</a:t>
            </a:r>
            <a:r>
              <a:rPr lang="ko-KR" altLang="en-US" dirty="0"/>
              <a:t> 경우에는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종교화가 되어 거의 모든 지원사업을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 </a:t>
            </a:r>
            <a:r>
              <a:rPr lang="ko-KR" altLang="en-US" dirty="0" err="1"/>
              <a:t>비즈봇을</a:t>
            </a:r>
            <a:r>
              <a:rPr lang="ko-KR" altLang="en-US" dirty="0"/>
              <a:t> 통해 홍보 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39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 err="1"/>
              <a:t>비즈봇</a:t>
            </a:r>
            <a:r>
              <a:rPr lang="ko-KR" altLang="en-US" dirty="0"/>
              <a:t> 시연영상 먼저 보시겠습니다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저희는 전국 </a:t>
            </a:r>
            <a:r>
              <a:rPr lang="en-US" altLang="ko-KR" dirty="0"/>
              <a:t>500</a:t>
            </a:r>
            <a:r>
              <a:rPr lang="ko-KR" altLang="en-US" dirty="0"/>
              <a:t>여개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정부</a:t>
            </a:r>
            <a:r>
              <a:rPr lang="en-US" altLang="ko-KR" dirty="0"/>
              <a:t>/</a:t>
            </a:r>
            <a:r>
              <a:rPr lang="ko-KR" altLang="en-US" dirty="0"/>
              <a:t>지자체</a:t>
            </a:r>
            <a:r>
              <a:rPr lang="en-US" altLang="ko-KR" dirty="0"/>
              <a:t>/</a:t>
            </a:r>
            <a:r>
              <a:rPr lang="ko-KR" altLang="en-US" dirty="0"/>
              <a:t>공공기관의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정부지원사업 </a:t>
            </a:r>
            <a:r>
              <a:rPr lang="en-US" altLang="ko-KR" dirty="0"/>
              <a:t>DB</a:t>
            </a:r>
            <a:r>
              <a:rPr lang="ko-KR" altLang="en-US" dirty="0"/>
              <a:t>를 활용하여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카카오톡 </a:t>
            </a:r>
            <a:r>
              <a:rPr lang="ko-KR" altLang="en-US" dirty="0" err="1"/>
              <a:t>챗봇으로</a:t>
            </a:r>
            <a:r>
              <a:rPr lang="ko-KR" altLang="en-US" dirty="0"/>
              <a:t> 쉽게 검색하고</a:t>
            </a:r>
            <a:r>
              <a:rPr lang="en-US" altLang="ko-KR" dirty="0"/>
              <a:t>, </a:t>
            </a:r>
          </a:p>
          <a:p>
            <a:pPr defTabSz="947684">
              <a:defRPr/>
            </a:pPr>
            <a:r>
              <a:rPr lang="ko-KR" altLang="en-US" dirty="0"/>
              <a:t>기업 맞춤형으로 알려주는 서비스를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운영하고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0590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현재 공공기관 약 </a:t>
            </a:r>
            <a:r>
              <a:rPr lang="en-US" altLang="ko-KR" dirty="0"/>
              <a:t>70</a:t>
            </a:r>
            <a:r>
              <a:rPr lang="ko-KR" altLang="en-US" dirty="0"/>
              <a:t>여개를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고객으로 유치하였으며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en-US" altLang="ko-KR" dirty="0"/>
              <a:t>2022</a:t>
            </a:r>
            <a:r>
              <a:rPr lang="ko-KR" altLang="en-US" dirty="0"/>
              <a:t>년까지 </a:t>
            </a:r>
            <a:r>
              <a:rPr lang="en-US" altLang="ko-KR" dirty="0"/>
              <a:t>400</a:t>
            </a:r>
            <a:r>
              <a:rPr lang="ko-KR" altLang="en-US" dirty="0"/>
              <a:t>여개 공공기관 유치를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목표로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342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앞서 말씀드린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넥슨 김태환 부사장님의 네트워크를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활용해투자유치나 사업화가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활성화 되고 있습니다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현재 약 </a:t>
            </a:r>
            <a:r>
              <a:rPr lang="en-US" altLang="ko-KR" dirty="0"/>
              <a:t>10</a:t>
            </a:r>
            <a:r>
              <a:rPr lang="ko-KR" altLang="en-US" dirty="0"/>
              <a:t>억원의 자금을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확보해둔 상태입니다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867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고도화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0039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카카오톡 </a:t>
            </a:r>
            <a:r>
              <a:rPr lang="ko-KR" altLang="en-US" dirty="0" err="1"/>
              <a:t>챗봇</a:t>
            </a:r>
            <a:r>
              <a:rPr lang="ko-KR" altLang="en-US" dirty="0"/>
              <a:t> 기반으로 운영을 </a:t>
            </a:r>
            <a:r>
              <a:rPr lang="ko-KR" altLang="en-US" dirty="0" err="1"/>
              <a:t>하다보니</a:t>
            </a:r>
            <a:endParaRPr lang="en-US" altLang="ko-KR" dirty="0"/>
          </a:p>
          <a:p>
            <a:r>
              <a:rPr lang="ko-KR" altLang="en-US" dirty="0"/>
              <a:t>서비스 고도화에 대한 이슈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endParaRPr lang="en-US" altLang="ko-KR" dirty="0"/>
          </a:p>
          <a:p>
            <a:r>
              <a:rPr lang="ko-KR" altLang="en-US" dirty="0"/>
              <a:t>기업가치에 대한 이슈가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저희는 첫째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웹</a:t>
            </a:r>
            <a:r>
              <a:rPr lang="en-US" altLang="ko-KR" dirty="0"/>
              <a:t>-</a:t>
            </a:r>
            <a:r>
              <a:rPr lang="ko-KR" altLang="en-US" dirty="0" err="1"/>
              <a:t>챗봇</a:t>
            </a:r>
            <a:r>
              <a:rPr lang="ko-KR" altLang="en-US" dirty="0"/>
              <a:t> 하이브리드 형태의 </a:t>
            </a:r>
            <a:r>
              <a:rPr lang="ko-KR" altLang="en-US" dirty="0" err="1"/>
              <a:t>챗봇</a:t>
            </a:r>
            <a:r>
              <a:rPr lang="ko-KR" altLang="en-US" dirty="0"/>
              <a:t> 서비스 운영을 통해 이를 해결하고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B2B </a:t>
            </a:r>
            <a:r>
              <a:rPr lang="ko-KR" altLang="en-US" dirty="0"/>
              <a:t>매칭 서비스를 통해 정부지원사업 </a:t>
            </a:r>
            <a:endParaRPr lang="en-US" altLang="ko-KR" dirty="0"/>
          </a:p>
          <a:p>
            <a:r>
              <a:rPr lang="ko-KR" altLang="en-US" dirty="0"/>
              <a:t>신청의 어려움을 해소하고자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236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카카오톡 </a:t>
            </a:r>
            <a:r>
              <a:rPr lang="ko-KR" altLang="en-US" dirty="0" err="1"/>
              <a:t>챗봇</a:t>
            </a:r>
            <a:r>
              <a:rPr lang="ko-KR" altLang="en-US" dirty="0"/>
              <a:t> 기반으로 운영을 </a:t>
            </a:r>
            <a:r>
              <a:rPr lang="ko-KR" altLang="en-US" dirty="0" err="1"/>
              <a:t>하다보니</a:t>
            </a:r>
            <a:endParaRPr lang="en-US" altLang="ko-KR" dirty="0"/>
          </a:p>
          <a:p>
            <a:r>
              <a:rPr lang="ko-KR" altLang="en-US" dirty="0"/>
              <a:t>서비스 고도화에 대한 이슈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endParaRPr lang="en-US" altLang="ko-KR" dirty="0"/>
          </a:p>
          <a:p>
            <a:r>
              <a:rPr lang="ko-KR" altLang="en-US" dirty="0"/>
              <a:t>기업가치에 대한 이슈가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저희는 첫째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웹</a:t>
            </a:r>
            <a:r>
              <a:rPr lang="en-US" altLang="ko-KR" dirty="0"/>
              <a:t>-</a:t>
            </a:r>
            <a:r>
              <a:rPr lang="ko-KR" altLang="en-US" dirty="0" err="1"/>
              <a:t>챗봇</a:t>
            </a:r>
            <a:r>
              <a:rPr lang="ko-KR" altLang="en-US" dirty="0"/>
              <a:t> 하이브리드 형태의 </a:t>
            </a:r>
            <a:r>
              <a:rPr lang="ko-KR" altLang="en-US" dirty="0" err="1"/>
              <a:t>챗봇</a:t>
            </a:r>
            <a:r>
              <a:rPr lang="ko-KR" altLang="en-US" dirty="0"/>
              <a:t> 서비스 운영을 통해 이를 해결하고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B2B </a:t>
            </a:r>
            <a:r>
              <a:rPr lang="ko-KR" altLang="en-US" dirty="0"/>
              <a:t>매칭 서비스를 통해 정부지원사업 </a:t>
            </a:r>
            <a:endParaRPr lang="en-US" altLang="ko-KR" dirty="0"/>
          </a:p>
          <a:p>
            <a:r>
              <a:rPr lang="ko-KR" altLang="en-US" dirty="0"/>
              <a:t>신청의 어려움을 해소하고자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006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카카오톡 </a:t>
            </a:r>
            <a:r>
              <a:rPr lang="ko-KR" altLang="en-US" dirty="0" err="1"/>
              <a:t>챗봇</a:t>
            </a:r>
            <a:r>
              <a:rPr lang="ko-KR" altLang="en-US" dirty="0"/>
              <a:t> 기반으로 운영을 </a:t>
            </a:r>
            <a:r>
              <a:rPr lang="ko-KR" altLang="en-US" dirty="0" err="1"/>
              <a:t>하다보니</a:t>
            </a:r>
            <a:endParaRPr lang="en-US" altLang="ko-KR" dirty="0"/>
          </a:p>
          <a:p>
            <a:r>
              <a:rPr lang="ko-KR" altLang="en-US" dirty="0"/>
              <a:t>서비스 고도화에 대한 이슈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endParaRPr lang="en-US" altLang="ko-KR" dirty="0"/>
          </a:p>
          <a:p>
            <a:r>
              <a:rPr lang="ko-KR" altLang="en-US" dirty="0"/>
              <a:t>기업가치에 대한 이슈가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저희는 첫째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웹</a:t>
            </a:r>
            <a:r>
              <a:rPr lang="en-US" altLang="ko-KR" dirty="0"/>
              <a:t>-</a:t>
            </a:r>
            <a:r>
              <a:rPr lang="ko-KR" altLang="en-US" dirty="0" err="1"/>
              <a:t>챗봇</a:t>
            </a:r>
            <a:r>
              <a:rPr lang="ko-KR" altLang="en-US" dirty="0"/>
              <a:t> 하이브리드 형태의 </a:t>
            </a:r>
            <a:r>
              <a:rPr lang="ko-KR" altLang="en-US" dirty="0" err="1"/>
              <a:t>챗봇</a:t>
            </a:r>
            <a:r>
              <a:rPr lang="ko-KR" altLang="en-US" dirty="0"/>
              <a:t> 서비스 운영을 통해 이를 해결하고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B2B </a:t>
            </a:r>
            <a:r>
              <a:rPr lang="ko-KR" altLang="en-US" dirty="0"/>
              <a:t>매칭 서비스를 통해 정부지원사업 </a:t>
            </a:r>
            <a:endParaRPr lang="en-US" altLang="ko-KR" dirty="0"/>
          </a:p>
          <a:p>
            <a:r>
              <a:rPr lang="ko-KR" altLang="en-US" dirty="0"/>
              <a:t>신청의 어려움을 해소하고자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5344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세번째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r>
              <a:rPr lang="ko-KR" altLang="en-US" dirty="0"/>
              <a:t>지금 은행명을 말씀드릴 수는 없지만</a:t>
            </a:r>
            <a:r>
              <a:rPr lang="en-US" altLang="ko-KR" dirty="0"/>
              <a:t>, </a:t>
            </a:r>
          </a:p>
          <a:p>
            <a:pPr defTabSz="947684">
              <a:defRPr/>
            </a:pPr>
            <a:r>
              <a:rPr lang="ko-KR" altLang="en-US" dirty="0"/>
              <a:t>현재 국내 최대 중소기업 관련 은행과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협업하여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r>
              <a:rPr lang="ko-KR" altLang="en-US" dirty="0" err="1"/>
              <a:t>스타트업들이</a:t>
            </a:r>
            <a:r>
              <a:rPr lang="ko-KR" altLang="en-US" dirty="0"/>
              <a:t> 법인카드를 카카오톡을 통해 간편발급 할 수 있도록 준비 중입니다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en-US" altLang="ko-KR" dirty="0" err="1"/>
              <a:t>BizBot</a:t>
            </a:r>
            <a:r>
              <a:rPr lang="ko-KR" altLang="en-US" dirty="0"/>
              <a:t> 카드를 중심으로 </a:t>
            </a:r>
            <a:r>
              <a:rPr lang="en-US" altLang="ko-KR" dirty="0"/>
              <a:t>B2B </a:t>
            </a:r>
            <a:r>
              <a:rPr lang="ko-KR" altLang="en-US" dirty="0"/>
              <a:t>공급기업들과 동맹군을 결성하고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r>
              <a:rPr lang="ko-KR" altLang="en-US" dirty="0"/>
              <a:t>중소기업들에게 다양한 혜택을 제공할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431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올해 페르소나는 구독자 </a:t>
            </a:r>
            <a:r>
              <a:rPr lang="en-US" altLang="ko-KR" dirty="0"/>
              <a:t>20</a:t>
            </a:r>
            <a:r>
              <a:rPr lang="ko-KR" altLang="en-US" dirty="0"/>
              <a:t>만</a:t>
            </a:r>
            <a:r>
              <a:rPr lang="en-US" altLang="ko-KR" dirty="0"/>
              <a:t>, </a:t>
            </a:r>
            <a:r>
              <a:rPr lang="ko-KR" altLang="en-US" dirty="0"/>
              <a:t>매출 </a:t>
            </a:r>
            <a:r>
              <a:rPr lang="en-US" altLang="ko-KR" dirty="0"/>
              <a:t>5</a:t>
            </a:r>
            <a:r>
              <a:rPr lang="ko-KR" altLang="en-US" dirty="0"/>
              <a:t>억</a:t>
            </a:r>
            <a:r>
              <a:rPr lang="en-US" altLang="ko-KR" dirty="0"/>
              <a:t>, </a:t>
            </a:r>
            <a:r>
              <a:rPr lang="ko-KR" altLang="en-US" dirty="0" err="1"/>
              <a:t>챗봇상담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 err="1"/>
              <a:t>만건</a:t>
            </a:r>
            <a:r>
              <a:rPr lang="ko-KR" altLang="en-US" dirty="0"/>
              <a:t> 달성을 목표로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133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중장기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8015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en-US" altLang="ko-KR" dirty="0"/>
              <a:t>2022</a:t>
            </a:r>
            <a:r>
              <a:rPr lang="ko-KR" altLang="en-US" dirty="0"/>
              <a:t>년까지 입찰</a:t>
            </a:r>
            <a:r>
              <a:rPr lang="en-US" altLang="ko-KR" dirty="0"/>
              <a:t>, </a:t>
            </a:r>
            <a:r>
              <a:rPr lang="ko-KR" altLang="en-US" dirty="0"/>
              <a:t>특허</a:t>
            </a:r>
            <a:r>
              <a:rPr lang="en-US" altLang="ko-KR" dirty="0"/>
              <a:t>, </a:t>
            </a:r>
            <a:r>
              <a:rPr lang="ko-KR" altLang="en-US" dirty="0"/>
              <a:t>세무 등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다양한 공공데이터를 활용하여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r>
              <a:rPr lang="ko-KR" altLang="en-US" dirty="0"/>
              <a:t>중소기업이 겪는 검색과 신청의 어려움을 해소해 나가겠습니다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ko-KR" altLang="en-US" dirty="0" err="1"/>
              <a:t>비즈봇은</a:t>
            </a:r>
            <a:r>
              <a:rPr lang="ko-KR" altLang="en-US" dirty="0"/>
              <a:t>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글로벌 투자플랫폼으로의 확장을 통해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중소기업들의 해외진출을 돕겠습니다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891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목차는 보시는 바와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055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en-US" altLang="ko-KR" dirty="0"/>
              <a:t>2022</a:t>
            </a:r>
            <a:r>
              <a:rPr lang="ko-KR" altLang="en-US" dirty="0"/>
              <a:t>년까지 입찰</a:t>
            </a:r>
            <a:r>
              <a:rPr lang="en-US" altLang="ko-KR" dirty="0"/>
              <a:t>, </a:t>
            </a:r>
            <a:r>
              <a:rPr lang="ko-KR" altLang="en-US" dirty="0"/>
              <a:t>특허</a:t>
            </a:r>
            <a:r>
              <a:rPr lang="en-US" altLang="ko-KR" dirty="0"/>
              <a:t>, </a:t>
            </a:r>
            <a:r>
              <a:rPr lang="ko-KR" altLang="en-US" dirty="0"/>
              <a:t>세무 등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다양한 공공데이터를 활용하여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r>
              <a:rPr lang="ko-KR" altLang="en-US" dirty="0"/>
              <a:t>중소기업이 겪는 검색과 신청의 어려움을 해소해 나가겠습니다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ko-KR" altLang="en-US" dirty="0" err="1"/>
              <a:t>비즈봇은</a:t>
            </a:r>
            <a:r>
              <a:rPr lang="ko-KR" altLang="en-US" dirty="0"/>
              <a:t>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글로벌 투자플랫폼으로의 확장을 통해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중소기업들의 해외진출을 돕겠습니다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453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en-US" altLang="ko-KR" dirty="0"/>
              <a:t>2022</a:t>
            </a:r>
            <a:r>
              <a:rPr lang="ko-KR" altLang="en-US" dirty="0"/>
              <a:t>년까지 입찰</a:t>
            </a:r>
            <a:r>
              <a:rPr lang="en-US" altLang="ko-KR" dirty="0"/>
              <a:t>, </a:t>
            </a:r>
            <a:r>
              <a:rPr lang="ko-KR" altLang="en-US" dirty="0"/>
              <a:t>특허</a:t>
            </a:r>
            <a:r>
              <a:rPr lang="en-US" altLang="ko-KR" dirty="0"/>
              <a:t>, </a:t>
            </a:r>
            <a:r>
              <a:rPr lang="ko-KR" altLang="en-US" dirty="0"/>
              <a:t>세무 등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다양한 공공데이터를 활용하여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r>
              <a:rPr lang="ko-KR" altLang="en-US" dirty="0"/>
              <a:t>중소기업이 겪는 검색과 신청의 어려움을 해소해 나가겠습니다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ko-KR" altLang="en-US" dirty="0" err="1"/>
              <a:t>비즈봇은</a:t>
            </a:r>
            <a:r>
              <a:rPr lang="ko-KR" altLang="en-US" dirty="0"/>
              <a:t>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글로벌 투자플랫폼으로의 확장을 통해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중소기업들의 해외진출을 돕겠습니다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855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페르소나의 경쟁력입니다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962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>
                <a:solidFill>
                  <a:srgbClr val="FF0000"/>
                </a:solidFill>
              </a:rPr>
              <a:t>첫번째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공공 시장 선점을 통해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영업에 대한 진입장벽을 구축합니다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r>
              <a:rPr lang="ko-KR" altLang="en-US" dirty="0">
                <a:solidFill>
                  <a:srgbClr val="FF0000"/>
                </a:solidFill>
              </a:rPr>
              <a:t>두번째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en-US" altLang="ko-KR" dirty="0"/>
              <a:t>200</a:t>
            </a:r>
            <a:r>
              <a:rPr lang="ko-KR" altLang="en-US" dirty="0" err="1"/>
              <a:t>만건</a:t>
            </a:r>
            <a:r>
              <a:rPr lang="ko-KR" altLang="en-US" dirty="0"/>
              <a:t> 이상의 사용자데이터를 활용해 매칭 정확도를 향상 시킵니다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r>
              <a:rPr lang="ko-KR" altLang="en-US" dirty="0">
                <a:solidFill>
                  <a:srgbClr val="FF0000"/>
                </a:solidFill>
              </a:rPr>
              <a:t>세번째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특허</a:t>
            </a:r>
            <a:r>
              <a:rPr lang="en-US" altLang="ko-KR" dirty="0"/>
              <a:t>, </a:t>
            </a:r>
            <a:r>
              <a:rPr lang="ko-KR" altLang="en-US" dirty="0"/>
              <a:t>인증 등 관련기술개발 및 노하우 확보를 통해 기술에 대한 진입장벽을 구축합니다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r>
              <a:rPr lang="ko-KR" altLang="en-US" dirty="0">
                <a:solidFill>
                  <a:srgbClr val="FF0000"/>
                </a:solidFill>
              </a:rPr>
              <a:t>네번째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/>
              <a:t>넥슨코리아</a:t>
            </a:r>
            <a:r>
              <a:rPr lang="ko-KR" altLang="en-US" dirty="0"/>
              <a:t> 김태환 부사장님의 네트워크를 활용해 성장파트너들을 확보해 나갑니다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1442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>
                <a:solidFill>
                  <a:srgbClr val="FF0000"/>
                </a:solidFill>
              </a:rPr>
              <a:t>첫번째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공공 시장 선점을 통해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영업에 대한 진입장벽을 구축합니다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r>
              <a:rPr lang="ko-KR" altLang="en-US" dirty="0">
                <a:solidFill>
                  <a:srgbClr val="FF0000"/>
                </a:solidFill>
              </a:rPr>
              <a:t>두번째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en-US" altLang="ko-KR" dirty="0"/>
              <a:t>200</a:t>
            </a:r>
            <a:r>
              <a:rPr lang="ko-KR" altLang="en-US" dirty="0" err="1"/>
              <a:t>만건</a:t>
            </a:r>
            <a:r>
              <a:rPr lang="ko-KR" altLang="en-US" dirty="0"/>
              <a:t> 이상의 사용자데이터를 활용해 매칭 정확도를 향상 시킵니다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r>
              <a:rPr lang="ko-KR" altLang="en-US" dirty="0">
                <a:solidFill>
                  <a:srgbClr val="FF0000"/>
                </a:solidFill>
              </a:rPr>
              <a:t>세번째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특허</a:t>
            </a:r>
            <a:r>
              <a:rPr lang="en-US" altLang="ko-KR" dirty="0"/>
              <a:t>, </a:t>
            </a:r>
            <a:r>
              <a:rPr lang="ko-KR" altLang="en-US" dirty="0"/>
              <a:t>인증 등 관련기술개발 및 노하우 확보를 통해 기술에 대한 진입장벽을 구축합니다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r>
              <a:rPr lang="ko-KR" altLang="en-US" dirty="0">
                <a:solidFill>
                  <a:srgbClr val="FF0000"/>
                </a:solidFill>
              </a:rPr>
              <a:t>네번째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/>
              <a:t>넥슨코리아</a:t>
            </a:r>
            <a:r>
              <a:rPr lang="ko-KR" altLang="en-US" dirty="0"/>
              <a:t> 김태환 부사장님의 네트워크를 활용해 성장파트너들을 확보해 나갑니다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9651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사업에 실패하고 페르소나를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창업하기까지 딱 </a:t>
            </a:r>
            <a:r>
              <a:rPr lang="en-US" altLang="ko-KR" dirty="0"/>
              <a:t>2</a:t>
            </a:r>
            <a:r>
              <a:rPr lang="ko-KR" altLang="en-US" dirty="0"/>
              <a:t>년 걸렸습니다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이 자리에 오기까지 많은 어려움이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있었지만</a:t>
            </a:r>
            <a:r>
              <a:rPr lang="en-US" altLang="ko-KR" dirty="0"/>
              <a:t>, </a:t>
            </a:r>
            <a:r>
              <a:rPr lang="ko-KR" altLang="en-US" dirty="0" err="1"/>
              <a:t>중기부</a:t>
            </a:r>
            <a:r>
              <a:rPr lang="ko-KR" altLang="en-US" dirty="0"/>
              <a:t> 예비창업패키지를 통해 페르소나를 창업할 수 있었습니다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관계자 분들께 진심으로 감사드리며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r>
              <a:rPr lang="ko-KR" altLang="en-US" dirty="0"/>
              <a:t>저처럼 돈 없고 힘 없는 중소기업들이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꿈과 희망을 잃지 않는 세상 만들겠습니다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C6B77-B8AA-4F0D-BFE0-A1077B022E7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1588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카카오톡 </a:t>
            </a:r>
            <a:r>
              <a:rPr lang="ko-KR" altLang="en-US" dirty="0" err="1"/>
              <a:t>챗봇</a:t>
            </a:r>
            <a:r>
              <a:rPr lang="ko-KR" altLang="en-US" dirty="0"/>
              <a:t> 기반으로 운영을 </a:t>
            </a:r>
            <a:r>
              <a:rPr lang="ko-KR" altLang="en-US" dirty="0" err="1"/>
              <a:t>하다보니</a:t>
            </a:r>
            <a:endParaRPr lang="en-US" altLang="ko-KR" dirty="0"/>
          </a:p>
          <a:p>
            <a:r>
              <a:rPr lang="ko-KR" altLang="en-US" dirty="0"/>
              <a:t>서비스 고도화에 대한 이슈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endParaRPr lang="en-US" altLang="ko-KR" dirty="0"/>
          </a:p>
          <a:p>
            <a:r>
              <a:rPr lang="ko-KR" altLang="en-US" dirty="0"/>
              <a:t>기업가치에 대한 이슈가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저희는 첫째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웹</a:t>
            </a:r>
            <a:r>
              <a:rPr lang="en-US" altLang="ko-KR" dirty="0"/>
              <a:t>-</a:t>
            </a:r>
            <a:r>
              <a:rPr lang="ko-KR" altLang="en-US" dirty="0" err="1"/>
              <a:t>챗봇</a:t>
            </a:r>
            <a:r>
              <a:rPr lang="ko-KR" altLang="en-US" dirty="0"/>
              <a:t> 하이브리드 형태의 </a:t>
            </a:r>
            <a:r>
              <a:rPr lang="ko-KR" altLang="en-US" dirty="0" err="1"/>
              <a:t>챗봇</a:t>
            </a:r>
            <a:r>
              <a:rPr lang="ko-KR" altLang="en-US" dirty="0"/>
              <a:t> 서비스 운영을 통해 이를 해결하고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B2B </a:t>
            </a:r>
            <a:r>
              <a:rPr lang="ko-KR" altLang="en-US" dirty="0"/>
              <a:t>매칭 서비스를 통해 정부지원사업 </a:t>
            </a:r>
            <a:endParaRPr lang="en-US" altLang="ko-KR" dirty="0"/>
          </a:p>
          <a:p>
            <a:r>
              <a:rPr lang="ko-KR" altLang="en-US" dirty="0"/>
              <a:t>신청의 어려움을 해소하고자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387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카카오톡 </a:t>
            </a:r>
            <a:r>
              <a:rPr lang="ko-KR" altLang="en-US" dirty="0" err="1"/>
              <a:t>챗봇</a:t>
            </a:r>
            <a:r>
              <a:rPr lang="ko-KR" altLang="en-US" dirty="0"/>
              <a:t> 기반으로 운영을 </a:t>
            </a:r>
            <a:r>
              <a:rPr lang="ko-KR" altLang="en-US" dirty="0" err="1"/>
              <a:t>하다보니</a:t>
            </a:r>
            <a:endParaRPr lang="en-US" altLang="ko-KR" dirty="0"/>
          </a:p>
          <a:p>
            <a:r>
              <a:rPr lang="ko-KR" altLang="en-US" dirty="0"/>
              <a:t>서비스 고도화에 대한 이슈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endParaRPr lang="en-US" altLang="ko-KR" dirty="0"/>
          </a:p>
          <a:p>
            <a:r>
              <a:rPr lang="ko-KR" altLang="en-US" dirty="0"/>
              <a:t>기업가치에 대한 이슈가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저희는 첫째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웹</a:t>
            </a:r>
            <a:r>
              <a:rPr lang="en-US" altLang="ko-KR" dirty="0"/>
              <a:t>-</a:t>
            </a:r>
            <a:r>
              <a:rPr lang="ko-KR" altLang="en-US" dirty="0" err="1"/>
              <a:t>챗봇</a:t>
            </a:r>
            <a:r>
              <a:rPr lang="ko-KR" altLang="en-US" dirty="0"/>
              <a:t> 하이브리드 형태의 </a:t>
            </a:r>
            <a:r>
              <a:rPr lang="ko-KR" altLang="en-US" dirty="0" err="1"/>
              <a:t>챗봇</a:t>
            </a:r>
            <a:r>
              <a:rPr lang="ko-KR" altLang="en-US" dirty="0"/>
              <a:t> 서비스 운영을 통해 이를 해결하고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B2B </a:t>
            </a:r>
            <a:r>
              <a:rPr lang="ko-KR" altLang="en-US" dirty="0"/>
              <a:t>매칭 서비스를 통해 정부지원사업 </a:t>
            </a:r>
            <a:endParaRPr lang="en-US" altLang="ko-KR" dirty="0"/>
          </a:p>
          <a:p>
            <a:r>
              <a:rPr lang="ko-KR" altLang="en-US" dirty="0"/>
              <a:t>신청의 어려움을 해소하고자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2768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두번째</a:t>
            </a:r>
            <a:r>
              <a:rPr lang="en-US" altLang="ko-KR" dirty="0"/>
              <a:t>,</a:t>
            </a:r>
            <a:r>
              <a:rPr lang="ko-KR" altLang="en-US" dirty="0"/>
              <a:t> 중소기업 관련 공공데이터의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확장입니다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r>
              <a:rPr lang="ko-KR" altLang="en-US" dirty="0"/>
              <a:t>현재 중기부를 통해 전국 공공기관의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세미나</a:t>
            </a:r>
            <a:r>
              <a:rPr lang="en-US" altLang="ko-KR" dirty="0"/>
              <a:t>/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포럼 </a:t>
            </a:r>
            <a:r>
              <a:rPr lang="en-US" altLang="ko-KR" dirty="0"/>
              <a:t>DB</a:t>
            </a:r>
            <a:r>
              <a:rPr lang="ko-KR" altLang="en-US" dirty="0"/>
              <a:t>를 확보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서비스 개발 중이며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r>
              <a:rPr lang="ko-KR" altLang="en-US" dirty="0"/>
              <a:t>코트라와 수출관련 사업 및 보고서 등의 콘텐츠 제공에 대한 프로젝트를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진행 중입니다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r>
              <a:rPr lang="ko-KR" altLang="en-US" dirty="0"/>
              <a:t>또한 나라장터 입찰정보 </a:t>
            </a:r>
            <a:r>
              <a:rPr lang="en-US" altLang="ko-KR" dirty="0"/>
              <a:t>API</a:t>
            </a:r>
            <a:r>
              <a:rPr lang="ko-KR" altLang="en-US" dirty="0"/>
              <a:t>를 통해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입찰정보 검색 및 알림 기능을 </a:t>
            </a: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개발 중에 있습니다</a:t>
            </a:r>
            <a:r>
              <a:rPr lang="en-US" altLang="ko-KR" dirty="0"/>
              <a:t>.</a:t>
            </a:r>
          </a:p>
          <a:p>
            <a:pPr defTabSz="947684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31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기업현황입니다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26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페르소나는 </a:t>
            </a:r>
            <a:r>
              <a:rPr lang="en-US" altLang="ko-KR" dirty="0"/>
              <a:t>2018</a:t>
            </a:r>
            <a:r>
              <a:rPr lang="ko-KR" altLang="en-US" dirty="0"/>
              <a:t>년 창업 후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현재 </a:t>
            </a:r>
            <a:r>
              <a:rPr lang="en-US" altLang="ko-KR" dirty="0"/>
              <a:t>9</a:t>
            </a:r>
            <a:r>
              <a:rPr lang="ko-KR" altLang="en-US" dirty="0"/>
              <a:t>명이 근무하고 있으며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창업 첫해인 </a:t>
            </a:r>
            <a:r>
              <a:rPr lang="en-US" altLang="ko-KR" dirty="0"/>
              <a:t>2019</a:t>
            </a:r>
            <a:r>
              <a:rPr lang="ko-KR" altLang="en-US" dirty="0"/>
              <a:t>년 약 </a:t>
            </a:r>
            <a:r>
              <a:rPr lang="en-US" altLang="ko-KR" dirty="0"/>
              <a:t>4</a:t>
            </a:r>
            <a:r>
              <a:rPr lang="ko-KR" altLang="en-US" dirty="0"/>
              <a:t>억의 매출을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달성했습니다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92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페르소나는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기획팀</a:t>
            </a:r>
            <a:r>
              <a:rPr lang="en-US" altLang="ko-KR" dirty="0"/>
              <a:t>, </a:t>
            </a:r>
            <a:r>
              <a:rPr lang="ko-KR" altLang="en-US" dirty="0"/>
              <a:t>개발팀</a:t>
            </a:r>
            <a:r>
              <a:rPr lang="en-US" altLang="ko-KR" dirty="0"/>
              <a:t>, </a:t>
            </a:r>
            <a:r>
              <a:rPr lang="ko-KR" altLang="en-US" dirty="0"/>
              <a:t>콘텐츠 마케팅 팀으로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구성되어 있으며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각 분야별 협력파트너를 확보하고 </a:t>
            </a:r>
            <a:endParaRPr lang="en-US" altLang="ko-KR" dirty="0"/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사업을 추진 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687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84">
              <a:defRPr/>
            </a:pPr>
            <a:r>
              <a:rPr lang="ko-KR" altLang="en-US" dirty="0"/>
              <a:t>저는 컴퓨터공학을 전공하고</a:t>
            </a:r>
            <a:r>
              <a:rPr lang="en-US" altLang="ko-KR" dirty="0"/>
              <a:t>, </a:t>
            </a:r>
          </a:p>
          <a:p>
            <a:pPr defTabSz="947684">
              <a:defRPr/>
            </a:pPr>
            <a:r>
              <a:rPr lang="ko-KR" altLang="en-US" dirty="0"/>
              <a:t>삼성전자와 공공기관에서 근무하였으며</a:t>
            </a:r>
            <a:r>
              <a:rPr lang="en-US" altLang="ko-KR" dirty="0"/>
              <a:t>,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 err="1"/>
              <a:t>넥슨코리아</a:t>
            </a:r>
            <a:r>
              <a:rPr lang="ko-KR" altLang="en-US" dirty="0"/>
              <a:t> 김태환 부사장께서 저희 회사 부사장을 겸직하며 사업화와 투자유치를 담당하고 있습니다</a:t>
            </a:r>
            <a:r>
              <a:rPr lang="en-US" altLang="ko-KR" dirty="0"/>
              <a:t>. </a:t>
            </a:r>
          </a:p>
          <a:p>
            <a:pPr defTabSz="947684">
              <a:defRPr/>
            </a:pPr>
            <a:endParaRPr lang="en-US" altLang="ko-KR" dirty="0"/>
          </a:p>
          <a:p>
            <a:pPr defTabSz="947684">
              <a:defRPr/>
            </a:pPr>
            <a:r>
              <a:rPr lang="ko-KR" altLang="en-US" dirty="0"/>
              <a:t>또한 마이크로소프트</a:t>
            </a:r>
            <a:r>
              <a:rPr lang="en-US" altLang="ko-KR" dirty="0"/>
              <a:t> </a:t>
            </a:r>
            <a:r>
              <a:rPr lang="en-US" altLang="ko-KR" dirty="0" err="1"/>
              <a:t>mvp</a:t>
            </a:r>
            <a:r>
              <a:rPr lang="en-US" altLang="ko-KR" dirty="0"/>
              <a:t> 5</a:t>
            </a:r>
            <a:r>
              <a:rPr lang="ko-KR" altLang="en-US" dirty="0" err="1"/>
              <a:t>회연속</a:t>
            </a:r>
            <a:r>
              <a:rPr lang="ko-KR" altLang="en-US" dirty="0"/>
              <a:t> 수상한 </a:t>
            </a:r>
            <a:r>
              <a:rPr lang="ko-KR" altLang="en-US" dirty="0" err="1"/>
              <a:t>김완태</a:t>
            </a:r>
            <a:r>
              <a:rPr lang="ko-KR" altLang="en-US" dirty="0"/>
              <a:t> 이사가 페르소나의 기술을 총괄하고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62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51">
              <a:defRPr/>
            </a:pPr>
            <a:r>
              <a:rPr lang="ko-KR" altLang="en-US" dirty="0"/>
              <a:t>특허</a:t>
            </a:r>
            <a:r>
              <a:rPr lang="en-US" altLang="ko-KR" dirty="0"/>
              <a:t>, </a:t>
            </a:r>
            <a:r>
              <a:rPr lang="ko-KR" altLang="en-US" dirty="0"/>
              <a:t>수상 등 다양한 지재권 확보를 </a:t>
            </a:r>
            <a:endParaRPr lang="en-US" altLang="ko-KR" dirty="0"/>
          </a:p>
          <a:p>
            <a:pPr defTabSz="914251">
              <a:defRPr/>
            </a:pPr>
            <a:endParaRPr lang="en-US" altLang="ko-KR" dirty="0"/>
          </a:p>
          <a:p>
            <a:pPr defTabSz="914251">
              <a:defRPr/>
            </a:pPr>
            <a:r>
              <a:rPr lang="ko-KR" altLang="en-US" dirty="0"/>
              <a:t>통해 작지만 탄탄한 </a:t>
            </a:r>
            <a:r>
              <a:rPr lang="ko-KR" altLang="en-US" dirty="0" err="1"/>
              <a:t>스타트업을</a:t>
            </a:r>
            <a:r>
              <a:rPr lang="ko-KR" altLang="en-US" dirty="0"/>
              <a:t> </a:t>
            </a:r>
            <a:endParaRPr lang="en-US" altLang="ko-KR" dirty="0"/>
          </a:p>
          <a:p>
            <a:pPr defTabSz="914251">
              <a:defRPr/>
            </a:pPr>
            <a:endParaRPr lang="en-US" altLang="ko-KR" dirty="0"/>
          </a:p>
          <a:p>
            <a:pPr defTabSz="914251">
              <a:defRPr/>
            </a:pPr>
            <a:r>
              <a:rPr lang="ko-KR" altLang="en-US" dirty="0"/>
              <a:t>만들어 나가고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87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73418"/>
            <a:ext cx="54864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61223"/>
            <a:ext cx="54864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55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6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19075"/>
            <a:ext cx="1577340" cy="34871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19075"/>
            <a:ext cx="4640580" cy="34871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218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CA8410-828E-4F12-A4CB-274C3D0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1640" y="3813813"/>
            <a:ext cx="1645920" cy="219075"/>
          </a:xfrm>
        </p:spPr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1700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7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025843"/>
            <a:ext cx="630936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753678"/>
            <a:ext cx="630936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0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12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19075"/>
            <a:ext cx="6309360" cy="7953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008698"/>
            <a:ext cx="3094672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503045"/>
            <a:ext cx="3094672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008698"/>
            <a:ext cx="3109913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503045"/>
            <a:ext cx="3109913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58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79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1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92455"/>
            <a:ext cx="370332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0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92455"/>
            <a:ext cx="370332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88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19075"/>
            <a:ext cx="630936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095375"/>
            <a:ext cx="630936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813810"/>
            <a:ext cx="246888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5EF8B-99C0-42E8-9B42-F785D6F08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85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548640" rtl="0" eaLnBrk="1" latinLnBrk="1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emf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emf"/><Relationship Id="rId26" Type="http://schemas.openxmlformats.org/officeDocument/2006/relationships/image" Target="../media/image85.emf"/><Relationship Id="rId39" Type="http://schemas.openxmlformats.org/officeDocument/2006/relationships/image" Target="../media/image98.jpeg"/><Relationship Id="rId21" Type="http://schemas.openxmlformats.org/officeDocument/2006/relationships/image" Target="../media/image80.emf"/><Relationship Id="rId34" Type="http://schemas.openxmlformats.org/officeDocument/2006/relationships/image" Target="../media/image93.emf"/><Relationship Id="rId42" Type="http://schemas.openxmlformats.org/officeDocument/2006/relationships/image" Target="../media/image101.png"/><Relationship Id="rId47" Type="http://schemas.openxmlformats.org/officeDocument/2006/relationships/image" Target="../media/image106.emf"/><Relationship Id="rId50" Type="http://schemas.openxmlformats.org/officeDocument/2006/relationships/image" Target="../media/image109.jpeg"/><Relationship Id="rId55" Type="http://schemas.openxmlformats.org/officeDocument/2006/relationships/image" Target="../media/image11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5.emf"/><Relationship Id="rId29" Type="http://schemas.openxmlformats.org/officeDocument/2006/relationships/image" Target="../media/image88.jpeg"/><Relationship Id="rId11" Type="http://schemas.openxmlformats.org/officeDocument/2006/relationships/image" Target="../media/image70.png"/><Relationship Id="rId24" Type="http://schemas.openxmlformats.org/officeDocument/2006/relationships/image" Target="../media/image83.emf"/><Relationship Id="rId32" Type="http://schemas.openxmlformats.org/officeDocument/2006/relationships/image" Target="../media/image91.emf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3" Type="http://schemas.openxmlformats.org/officeDocument/2006/relationships/image" Target="../media/image112.emf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19" Type="http://schemas.openxmlformats.org/officeDocument/2006/relationships/image" Target="../media/image78.emf"/><Relationship Id="rId31" Type="http://schemas.openxmlformats.org/officeDocument/2006/relationships/image" Target="../media/image90.png"/><Relationship Id="rId44" Type="http://schemas.openxmlformats.org/officeDocument/2006/relationships/image" Target="../media/image103.jpeg"/><Relationship Id="rId52" Type="http://schemas.openxmlformats.org/officeDocument/2006/relationships/image" Target="../media/image11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emf"/><Relationship Id="rId27" Type="http://schemas.openxmlformats.org/officeDocument/2006/relationships/image" Target="../media/image86.emf"/><Relationship Id="rId30" Type="http://schemas.openxmlformats.org/officeDocument/2006/relationships/image" Target="../media/image89.png"/><Relationship Id="rId35" Type="http://schemas.openxmlformats.org/officeDocument/2006/relationships/image" Target="../media/image94.emf"/><Relationship Id="rId43" Type="http://schemas.openxmlformats.org/officeDocument/2006/relationships/image" Target="../media/image102.jpeg"/><Relationship Id="rId48" Type="http://schemas.openxmlformats.org/officeDocument/2006/relationships/image" Target="../media/image107.emf"/><Relationship Id="rId8" Type="http://schemas.openxmlformats.org/officeDocument/2006/relationships/image" Target="../media/image67.png"/><Relationship Id="rId51" Type="http://schemas.openxmlformats.org/officeDocument/2006/relationships/image" Target="../media/image110.jpe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emf"/><Relationship Id="rId25" Type="http://schemas.openxmlformats.org/officeDocument/2006/relationships/image" Target="../media/image84.png"/><Relationship Id="rId33" Type="http://schemas.openxmlformats.org/officeDocument/2006/relationships/image" Target="../media/image92.jpeg"/><Relationship Id="rId38" Type="http://schemas.openxmlformats.org/officeDocument/2006/relationships/image" Target="../media/image97.png"/><Relationship Id="rId46" Type="http://schemas.openxmlformats.org/officeDocument/2006/relationships/image" Target="../media/image105.png"/><Relationship Id="rId20" Type="http://schemas.openxmlformats.org/officeDocument/2006/relationships/image" Target="../media/image79.emf"/><Relationship Id="rId41" Type="http://schemas.openxmlformats.org/officeDocument/2006/relationships/image" Target="../media/image100.png"/><Relationship Id="rId54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5" Type="http://schemas.openxmlformats.org/officeDocument/2006/relationships/image" Target="../media/image74.emf"/><Relationship Id="rId23" Type="http://schemas.openxmlformats.org/officeDocument/2006/relationships/image" Target="../media/image82.jpe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49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bizbot@kakao.com" TargetMode="External"/><Relationship Id="rId5" Type="http://schemas.openxmlformats.org/officeDocument/2006/relationships/image" Target="../media/image127.png"/><Relationship Id="rId4" Type="http://schemas.openxmlformats.org/officeDocument/2006/relationships/image" Target="../media/image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133ADB4C-E735-49F6-8195-11B9254D0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782"/>
            <a:ext cx="7315200" cy="41355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BD80E5-27DE-454D-8DD8-AF5C9528E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072" y="2905467"/>
            <a:ext cx="2842909" cy="4687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3EA3069-1462-43F2-9B16-E601FC7FD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134" y="3600751"/>
            <a:ext cx="2842909" cy="46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996821-848F-46AE-965D-4A4CBEF4C1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019" y="2359423"/>
            <a:ext cx="2865900" cy="136889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076442-B4CA-49C6-BA1D-0A8FD6850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EF8B-99C0-42E8-9B42-F785D6F0804E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fld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30F85-E10C-4973-AB1D-70397BD87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57" y="208698"/>
            <a:ext cx="1182559" cy="6255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27D83AC-D7B4-4144-A334-6AFCA4B798A4}"/>
              </a:ext>
            </a:extLst>
          </p:cNvPr>
          <p:cNvSpPr/>
          <p:nvPr/>
        </p:nvSpPr>
        <p:spPr>
          <a:xfrm>
            <a:off x="293791" y="913021"/>
            <a:ext cx="3657600" cy="22890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1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</a:t>
            </a: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bizbot_review_voices_bell1">
            <a:hlinkClick r:id="" action="ppaction://media"/>
            <a:extLst>
              <a:ext uri="{FF2B5EF4-FFF2-40B4-BE49-F238E27FC236}">
                <a16:creationId xmlns:a16="http://schemas.microsoft.com/office/drawing/2014/main" id="{35FA1077-365A-460B-9620-EF78D7763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55129" y="2919892"/>
            <a:ext cx="551354" cy="1194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E40B56-2055-40FF-95C7-64A4C4B0B4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7" y="3082215"/>
            <a:ext cx="1404469" cy="9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91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1CDE83-EC35-496B-B8F9-5C8A862E9C56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10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6524DDDF-15C0-469B-B602-280974A39823}"/>
              </a:ext>
            </a:extLst>
          </p:cNvPr>
          <p:cNvSpPr/>
          <p:nvPr/>
        </p:nvSpPr>
        <p:spPr>
          <a:xfrm>
            <a:off x="654811" y="700069"/>
            <a:ext cx="61341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수상</a:t>
            </a:r>
            <a:r>
              <a:rPr lang="en-US" altLang="ko-KR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협력</a:t>
            </a:r>
            <a:r>
              <a:rPr lang="en-US" altLang="ko-KR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 </a:t>
            </a:r>
            <a:r>
              <a:rPr lang="ko-KR" altLang="en-US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수상실적 및 주요 </a:t>
            </a:r>
            <a:r>
              <a:rPr lang="en-US" altLang="ko-KR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MOU </a:t>
            </a:r>
            <a:r>
              <a:rPr lang="ko-KR" altLang="en-US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실적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 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- </a:t>
            </a: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중소벤처기업부 장관표창 </a:t>
            </a: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건</a:t>
            </a: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시장상</a:t>
            </a: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표창</a:t>
            </a: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 2</a:t>
            </a: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건</a:t>
            </a: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공공기관 </a:t>
            </a: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MOU 2</a:t>
            </a: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건 등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B52EB7-F574-4B4E-9C3C-181F571B309C}"/>
              </a:ext>
            </a:extLst>
          </p:cNvPr>
          <p:cNvGrpSpPr/>
          <p:nvPr/>
        </p:nvGrpSpPr>
        <p:grpSpPr>
          <a:xfrm>
            <a:off x="654811" y="533535"/>
            <a:ext cx="6005577" cy="709522"/>
            <a:chOff x="415299" y="546135"/>
            <a:chExt cx="5123534" cy="80579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A101E17-E2D2-406F-BF6A-B47A149A4DD6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A67E3D0-3D43-4A48-BC1B-B0A2031AA9BA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63FE41C-CE9D-45B6-AE1F-3850C7B70C8E}"/>
              </a:ext>
            </a:extLst>
          </p:cNvPr>
          <p:cNvSpPr/>
          <p:nvPr/>
        </p:nvSpPr>
        <p:spPr>
          <a:xfrm>
            <a:off x="410841" y="3367208"/>
            <a:ext cx="1229195" cy="213549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6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공공데이터활용 창업경진대회 최우수상</a:t>
            </a:r>
            <a:endParaRPr lang="en-US" altLang="ko-KR" sz="6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C1BA5AD-F5A3-46FC-8D2F-0796E979A504}"/>
              </a:ext>
            </a:extLst>
          </p:cNvPr>
          <p:cNvSpPr/>
          <p:nvPr/>
        </p:nvSpPr>
        <p:spPr>
          <a:xfrm>
            <a:off x="1827499" y="3367208"/>
            <a:ext cx="1087018" cy="213549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6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중소벤처기업부 장관표창</a:t>
            </a:r>
            <a:endParaRPr lang="en-US" altLang="ko-KR" sz="6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AD899A0-4640-4809-A545-26C6B6F6916D}"/>
              </a:ext>
            </a:extLst>
          </p:cNvPr>
          <p:cNvSpPr/>
          <p:nvPr/>
        </p:nvSpPr>
        <p:spPr>
          <a:xfrm>
            <a:off x="3178351" y="3367209"/>
            <a:ext cx="1087018" cy="213549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6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SW</a:t>
            </a:r>
            <a:r>
              <a:rPr lang="ko-KR" altLang="en-US" sz="6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산업 </a:t>
            </a:r>
            <a:r>
              <a:rPr lang="ko-KR" altLang="en-US" sz="6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발전 유공자 표창</a:t>
            </a:r>
            <a:endParaRPr lang="en-US" altLang="ko-KR" sz="6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14FAE2-8F89-420A-A954-CF92B7FEA9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t="4744" r="3701" b="11246"/>
          <a:stretch/>
        </p:blipFill>
        <p:spPr>
          <a:xfrm rot="16200000">
            <a:off x="262262" y="1988112"/>
            <a:ext cx="1526355" cy="10282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9138B4-9744-4DA4-AE3B-E970671CD4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3" t="5757" r="4179" b="9756"/>
          <a:stretch/>
        </p:blipFill>
        <p:spPr>
          <a:xfrm rot="16200000">
            <a:off x="2894420" y="1996820"/>
            <a:ext cx="1526357" cy="103883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AB0E7A8-CE31-4B3D-AA66-4FC2ECDA94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" t="4335" r="4220" b="4472"/>
          <a:stretch/>
        </p:blipFill>
        <p:spPr>
          <a:xfrm>
            <a:off x="1856872" y="1738564"/>
            <a:ext cx="1028273" cy="1526862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57A7A57-38A4-4DD8-A570-336112ADFC02}"/>
              </a:ext>
            </a:extLst>
          </p:cNvPr>
          <p:cNvSpPr/>
          <p:nvPr/>
        </p:nvSpPr>
        <p:spPr>
          <a:xfrm>
            <a:off x="4452832" y="3364490"/>
            <a:ext cx="1130042" cy="213549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대구광역시 </a:t>
            </a:r>
            <a:r>
              <a:rPr lang="en-US" altLang="ko-KR" sz="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MOU</a:t>
            </a:r>
            <a:endParaRPr lang="en-US" altLang="ko-KR" sz="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574644ED-DA73-44C7-BFF8-697B42478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052" y="1738564"/>
            <a:ext cx="1130042" cy="152635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E6D9F97-4558-4DAE-9DA1-C8DC90813F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2253"/>
          <a:stretch/>
        </p:blipFill>
        <p:spPr>
          <a:xfrm>
            <a:off x="5813130" y="1731316"/>
            <a:ext cx="1151939" cy="154085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EEF82DA-9C4D-42DA-870E-35050B4217D0}"/>
              </a:ext>
            </a:extLst>
          </p:cNvPr>
          <p:cNvSpPr/>
          <p:nvPr/>
        </p:nvSpPr>
        <p:spPr>
          <a:xfrm>
            <a:off x="5835027" y="3366910"/>
            <a:ext cx="1130042" cy="213549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중소기업연구원 </a:t>
            </a:r>
            <a:r>
              <a:rPr lang="en-US" altLang="ko-KR" sz="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MOU</a:t>
            </a:r>
            <a:endParaRPr lang="en-US" altLang="ko-KR" sz="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37053746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2D5FBB3-6966-4E47-A7AA-20CCEB36B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313"/>
            <a:ext cx="7315200" cy="412311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407CA0F-5F59-433F-994A-BED90342C22A}"/>
              </a:ext>
            </a:extLst>
          </p:cNvPr>
          <p:cNvGrpSpPr/>
          <p:nvPr/>
        </p:nvGrpSpPr>
        <p:grpSpPr>
          <a:xfrm>
            <a:off x="2764705" y="1825344"/>
            <a:ext cx="1785791" cy="311029"/>
            <a:chOff x="2779457" y="1825344"/>
            <a:chExt cx="1785791" cy="31102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F3B078D-92D5-4EA1-9952-352984C12385}"/>
                </a:ext>
              </a:extLst>
            </p:cNvPr>
            <p:cNvSpPr/>
            <p:nvPr/>
          </p:nvSpPr>
          <p:spPr>
            <a:xfrm>
              <a:off x="3050111" y="1876600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B0EC40B-7B2A-4A17-A5B3-C381E9F5ED7D}"/>
                </a:ext>
              </a:extLst>
            </p:cNvPr>
            <p:cNvSpPr/>
            <p:nvPr/>
          </p:nvSpPr>
          <p:spPr>
            <a:xfrm>
              <a:off x="3176277" y="1876598"/>
              <a:ext cx="1258233" cy="259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673662-88CC-4203-9B1B-C87F712C1ABC}"/>
                </a:ext>
              </a:extLst>
            </p:cNvPr>
            <p:cNvSpPr/>
            <p:nvPr/>
          </p:nvSpPr>
          <p:spPr>
            <a:xfrm>
              <a:off x="4305475" y="1876598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슬라이드 번호 개체 틀 6">
              <a:extLst>
                <a:ext uri="{FF2B5EF4-FFF2-40B4-BE49-F238E27FC236}">
                  <a16:creationId xmlns:a16="http://schemas.microsoft.com/office/drawing/2014/main" id="{0974019C-6731-487B-9246-3FCE0213FA32}"/>
                </a:ext>
              </a:extLst>
            </p:cNvPr>
            <p:cNvSpPr txBox="1">
              <a:spLocks/>
            </p:cNvSpPr>
            <p:nvPr/>
          </p:nvSpPr>
          <p:spPr>
            <a:xfrm>
              <a:off x="3071987" y="1825344"/>
              <a:ext cx="1466812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ko-KR" altLang="en-US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 배경 및 문제 인식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32A8E8C-BCA2-451D-A9EB-3885D8DB5C7A}"/>
                </a:ext>
              </a:extLst>
            </p:cNvPr>
            <p:cNvSpPr/>
            <p:nvPr/>
          </p:nvSpPr>
          <p:spPr>
            <a:xfrm>
              <a:off x="2779457" y="1876598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슬라이드 번호 개체 틀 6">
              <a:extLst>
                <a:ext uri="{FF2B5EF4-FFF2-40B4-BE49-F238E27FC236}">
                  <a16:creationId xmlns:a16="http://schemas.microsoft.com/office/drawing/2014/main" id="{D48B697F-5192-4F2E-92A5-134581A0930A}"/>
                </a:ext>
              </a:extLst>
            </p:cNvPr>
            <p:cNvSpPr txBox="1">
              <a:spLocks/>
            </p:cNvSpPr>
            <p:nvPr/>
          </p:nvSpPr>
          <p:spPr>
            <a:xfrm>
              <a:off x="2817309" y="1825344"/>
              <a:ext cx="179050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200000"/>
                </a:lnSpc>
              </a:pPr>
              <a:r>
                <a:rPr lang="en-US" altLang="ko-KR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000" b="1" spc="8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3952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타원 70">
            <a:extLst>
              <a:ext uri="{FF2B5EF4-FFF2-40B4-BE49-F238E27FC236}">
                <a16:creationId xmlns:a16="http://schemas.microsoft.com/office/drawing/2014/main" id="{7B736768-601B-4EA1-8C21-8A6B07E78CDD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3A70E7-13D4-4C3E-9147-A07CF7CD606C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D3ED6D4-B17C-468D-8982-11CF19B470E9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0284BEA-5081-4118-8893-EFC22996A3FD}"/>
              </a:ext>
            </a:extLst>
          </p:cNvPr>
          <p:cNvSpPr/>
          <p:nvPr/>
        </p:nvSpPr>
        <p:spPr>
          <a:xfrm>
            <a:off x="453571" y="251834"/>
            <a:ext cx="608467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C8B8148-6ADA-485D-8CA7-4639582C0E07}"/>
              </a:ext>
            </a:extLst>
          </p:cNvPr>
          <p:cNvSpPr/>
          <p:nvPr/>
        </p:nvSpPr>
        <p:spPr>
          <a:xfrm>
            <a:off x="10088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1106504" y="235310"/>
            <a:ext cx="644941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</a:t>
            </a:r>
            <a:endParaRPr lang="en-US" altLang="ko-KR" sz="550" b="1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1151757" y="251283"/>
            <a:ext cx="365611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1564F0-1F8A-4F3F-B7AE-692033DD8D6C}"/>
              </a:ext>
            </a:extLst>
          </p:cNvPr>
          <p:cNvGrpSpPr/>
          <p:nvPr/>
        </p:nvGrpSpPr>
        <p:grpSpPr>
          <a:xfrm>
            <a:off x="380562" y="1654501"/>
            <a:ext cx="6541862" cy="805798"/>
            <a:chOff x="512988" y="1626270"/>
            <a:chExt cx="6541862" cy="80579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A99B788-7F2B-4C75-9DAC-18CCC288A60A}"/>
                </a:ext>
              </a:extLst>
            </p:cNvPr>
            <p:cNvSpPr/>
            <p:nvPr/>
          </p:nvSpPr>
          <p:spPr>
            <a:xfrm>
              <a:off x="517865" y="1771683"/>
              <a:ext cx="1822217" cy="307777"/>
            </a:xfrm>
            <a:prstGeom prst="rect">
              <a:avLst/>
            </a:prstGeom>
            <a:solidFill>
              <a:srgbClr val="F52334"/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페르소나의 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Mission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98A65C-BBD1-4B62-93DC-6DA51DDAFE10}"/>
                </a:ext>
              </a:extLst>
            </p:cNvPr>
            <p:cNvSpPr/>
            <p:nvPr/>
          </p:nvSpPr>
          <p:spPr>
            <a:xfrm>
              <a:off x="512988" y="2080981"/>
              <a:ext cx="6541862" cy="32181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 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공공정보의 비대칭성 해소를 통해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,  </a:t>
              </a:r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공공</a:t>
              </a:r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-</a:t>
              </a:r>
              <a:r>
                <a:rPr lang="ko-KR" altLang="en-US" sz="11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중소기업을 연결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하고 기업이 사업을 포기하지 않는 세상을 만들자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.</a:t>
              </a:r>
              <a:endPara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BF104EA-F038-4ED7-BEED-5AD69649416A}"/>
                </a:ext>
              </a:extLst>
            </p:cNvPr>
            <p:cNvGrpSpPr/>
            <p:nvPr/>
          </p:nvGrpSpPr>
          <p:grpSpPr>
            <a:xfrm>
              <a:off x="512988" y="1626270"/>
              <a:ext cx="6289224" cy="805798"/>
              <a:chOff x="415299" y="546135"/>
              <a:chExt cx="5123534" cy="805798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44196205-FB69-4AC6-826B-8D60AB2827BC}"/>
                  </a:ext>
                </a:extLst>
              </p:cNvPr>
              <p:cNvCxnSpPr/>
              <p:nvPr/>
            </p:nvCxnSpPr>
            <p:spPr>
              <a:xfrm>
                <a:off x="415299" y="1351933"/>
                <a:ext cx="512353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1ED7FB0F-C311-4268-B909-6C1A19BE4667}"/>
                  </a:ext>
                </a:extLst>
              </p:cNvPr>
              <p:cNvCxnSpPr/>
              <p:nvPr/>
            </p:nvCxnSpPr>
            <p:spPr>
              <a:xfrm>
                <a:off x="415299" y="546135"/>
                <a:ext cx="512353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83D42D-4043-469F-909C-413A622A6DC6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12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19759780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28A69E9-8AB1-4FBD-9D75-818C14ACE913}"/>
              </a:ext>
            </a:extLst>
          </p:cNvPr>
          <p:cNvSpPr txBox="1"/>
          <p:nvPr/>
        </p:nvSpPr>
        <p:spPr>
          <a:xfrm>
            <a:off x="5290577" y="1768816"/>
            <a:ext cx="17130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373</a:t>
            </a:r>
            <a:r>
              <a:rPr lang="ko-KR" altLang="en-US" sz="28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만</a:t>
            </a:r>
            <a:endParaRPr lang="en-US" altLang="ko-KR" sz="2800" b="1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B736768-601B-4EA1-8C21-8A6B07E78CDD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3A70E7-13D4-4C3E-9147-A07CF7CD606C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D3ED6D4-B17C-468D-8982-11CF19B470E9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0284BEA-5081-4118-8893-EFC22996A3FD}"/>
              </a:ext>
            </a:extLst>
          </p:cNvPr>
          <p:cNvSpPr/>
          <p:nvPr/>
        </p:nvSpPr>
        <p:spPr>
          <a:xfrm>
            <a:off x="453571" y="251834"/>
            <a:ext cx="608467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C8B8148-6ADA-485D-8CA7-4639582C0E07}"/>
              </a:ext>
            </a:extLst>
          </p:cNvPr>
          <p:cNvSpPr/>
          <p:nvPr/>
        </p:nvSpPr>
        <p:spPr>
          <a:xfrm>
            <a:off x="10088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1106504" y="235310"/>
            <a:ext cx="644941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문제 인식</a:t>
            </a:r>
            <a:endParaRPr lang="en-US" altLang="ko-KR" sz="550" b="1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1151757" y="251283"/>
            <a:ext cx="365611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B659-A7BA-4E05-8279-E99BDD485A73}"/>
              </a:ext>
            </a:extLst>
          </p:cNvPr>
          <p:cNvSpPr txBox="1"/>
          <p:nvPr/>
        </p:nvSpPr>
        <p:spPr>
          <a:xfrm>
            <a:off x="282242" y="1775316"/>
            <a:ext cx="1832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전국 </a:t>
            </a:r>
            <a:r>
              <a:rPr lang="en-US" altLang="ko-KR" sz="18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500</a:t>
            </a:r>
            <a:r>
              <a:rPr lang="ko-KR" altLang="en-US" sz="18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여개</a:t>
            </a:r>
            <a:endParaRPr lang="en-US" altLang="ko-KR" sz="1800" b="1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정부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지자체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공공기관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20BA96-CA37-42C2-8A9C-374CB38BAEBC}"/>
              </a:ext>
            </a:extLst>
          </p:cNvPr>
          <p:cNvGrpSpPr/>
          <p:nvPr/>
        </p:nvGrpSpPr>
        <p:grpSpPr>
          <a:xfrm>
            <a:off x="2342470" y="635027"/>
            <a:ext cx="2905642" cy="3021995"/>
            <a:chOff x="2183720" y="590577"/>
            <a:chExt cx="2905642" cy="30219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031D84-B297-4C66-A688-76870FD6F58C}"/>
                </a:ext>
              </a:extLst>
            </p:cNvPr>
            <p:cNvSpPr txBox="1"/>
            <p:nvPr/>
          </p:nvSpPr>
          <p:spPr>
            <a:xfrm>
              <a:off x="2720350" y="1747631"/>
              <a:ext cx="183238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중소벤처기업부</a:t>
              </a:r>
              <a:endParaRPr lang="en-US" altLang="ko-KR" sz="16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en-US" altLang="ko-KR" sz="2400" b="1" dirty="0">
                  <a:solidFill>
                    <a:srgbClr val="F42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16.8</a:t>
              </a:r>
              <a:r>
                <a:rPr lang="ko-KR" altLang="en-US" sz="2400" b="1" dirty="0">
                  <a:solidFill>
                    <a:srgbClr val="F42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조</a:t>
              </a:r>
              <a:r>
                <a:rPr lang="en-US" altLang="ko-KR" sz="2400" b="1" dirty="0">
                  <a:solidFill>
                    <a:srgbClr val="F42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!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9BC78BA-AEB5-4DF2-B91B-759DD2E22BC5}"/>
                </a:ext>
              </a:extLst>
            </p:cNvPr>
            <p:cNvSpPr/>
            <p:nvPr/>
          </p:nvSpPr>
          <p:spPr>
            <a:xfrm>
              <a:off x="2459619" y="987766"/>
              <a:ext cx="736600" cy="736600"/>
            </a:xfrm>
            <a:prstGeom prst="ellipse">
              <a:avLst/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제도</a:t>
              </a:r>
              <a:endPara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A725EDD-1657-40FE-84E6-6FBD34E63A48}"/>
                </a:ext>
              </a:extLst>
            </p:cNvPr>
            <p:cNvSpPr/>
            <p:nvPr/>
          </p:nvSpPr>
          <p:spPr>
            <a:xfrm>
              <a:off x="3235290" y="590577"/>
              <a:ext cx="736600" cy="736600"/>
            </a:xfrm>
            <a:prstGeom prst="ellipse">
              <a:avLst/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금융</a:t>
              </a:r>
              <a:endPara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3DE8849-3D57-4219-AFA3-069E4DE8C46A}"/>
                </a:ext>
              </a:extLst>
            </p:cNvPr>
            <p:cNvSpPr/>
            <p:nvPr/>
          </p:nvSpPr>
          <p:spPr>
            <a:xfrm>
              <a:off x="4063488" y="987766"/>
              <a:ext cx="736600" cy="736600"/>
            </a:xfrm>
            <a:prstGeom prst="ellipse">
              <a:avLst/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기술</a:t>
              </a:r>
              <a:endPara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BBCD4ED-EDC2-48B0-B4E2-B602F141D145}"/>
                </a:ext>
              </a:extLst>
            </p:cNvPr>
            <p:cNvSpPr/>
            <p:nvPr/>
          </p:nvSpPr>
          <p:spPr>
            <a:xfrm>
              <a:off x="4352762" y="1747719"/>
              <a:ext cx="736600" cy="736600"/>
            </a:xfrm>
            <a:prstGeom prst="ellipse">
              <a:avLst/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인력</a:t>
              </a:r>
              <a:endPara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A51561B-80F1-469C-9DBD-F12994395037}"/>
                </a:ext>
              </a:extLst>
            </p:cNvPr>
            <p:cNvSpPr/>
            <p:nvPr/>
          </p:nvSpPr>
          <p:spPr>
            <a:xfrm>
              <a:off x="2183720" y="1747719"/>
              <a:ext cx="736600" cy="736600"/>
            </a:xfrm>
            <a:prstGeom prst="ellipse">
              <a:avLst/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경영</a:t>
              </a:r>
              <a:endPara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00DD499-7127-4D7F-811C-35FC0726820A}"/>
                </a:ext>
              </a:extLst>
            </p:cNvPr>
            <p:cNvSpPr/>
            <p:nvPr/>
          </p:nvSpPr>
          <p:spPr>
            <a:xfrm>
              <a:off x="2459619" y="2507672"/>
              <a:ext cx="736600" cy="736600"/>
            </a:xfrm>
            <a:prstGeom prst="ellipse">
              <a:avLst/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창업</a:t>
              </a:r>
              <a:endPara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25C13CE-4EBD-478D-AC78-CB8D365BA880}"/>
                </a:ext>
              </a:extLst>
            </p:cNvPr>
            <p:cNvSpPr/>
            <p:nvPr/>
          </p:nvSpPr>
          <p:spPr>
            <a:xfrm>
              <a:off x="3235290" y="2875972"/>
              <a:ext cx="736600" cy="736600"/>
            </a:xfrm>
            <a:prstGeom prst="ellipse">
              <a:avLst/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내수</a:t>
              </a:r>
              <a:endPara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1B64DCF-5F89-4E5B-9A00-C933BD45FB24}"/>
                </a:ext>
              </a:extLst>
            </p:cNvPr>
            <p:cNvSpPr/>
            <p:nvPr/>
          </p:nvSpPr>
          <p:spPr>
            <a:xfrm>
              <a:off x="4063488" y="2507672"/>
              <a:ext cx="736600" cy="736600"/>
            </a:xfrm>
            <a:prstGeom prst="ellipse">
              <a:avLst/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수출</a:t>
              </a:r>
              <a:endPara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</p:grp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C65820D7-07C1-4B91-B019-F4168A3AA20C}"/>
              </a:ext>
            </a:extLst>
          </p:cNvPr>
          <p:cNvSpPr/>
          <p:nvPr/>
        </p:nvSpPr>
        <p:spPr>
          <a:xfrm rot="5400000">
            <a:off x="2013050" y="2043110"/>
            <a:ext cx="359622" cy="190077"/>
          </a:xfrm>
          <a:prstGeom prst="triangle">
            <a:avLst/>
          </a:prstGeom>
          <a:noFill/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69A6622-EE94-4AC4-A363-1F7F39CD3212}"/>
              </a:ext>
            </a:extLst>
          </p:cNvPr>
          <p:cNvSpPr/>
          <p:nvPr/>
        </p:nvSpPr>
        <p:spPr>
          <a:xfrm rot="5400000">
            <a:off x="5263947" y="2041788"/>
            <a:ext cx="359622" cy="190077"/>
          </a:xfrm>
          <a:prstGeom prst="triangle">
            <a:avLst/>
          </a:prstGeom>
          <a:noFill/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FCF9B2-141C-4250-80B9-630157637A6A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13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F695BC-75B1-4378-A74B-1DA31F4667B0}"/>
              </a:ext>
            </a:extLst>
          </p:cNvPr>
          <p:cNvSpPr txBox="1"/>
          <p:nvPr/>
        </p:nvSpPr>
        <p:spPr>
          <a:xfrm>
            <a:off x="3270141" y="2360091"/>
            <a:ext cx="1050300" cy="25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(2021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년 기준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75355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EF5EDE-5300-406C-90BE-5303DAF1B4C9}"/>
              </a:ext>
            </a:extLst>
          </p:cNvPr>
          <p:cNvSpPr/>
          <p:nvPr/>
        </p:nvSpPr>
        <p:spPr>
          <a:xfrm>
            <a:off x="161997" y="484394"/>
            <a:ext cx="191476" cy="21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8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B736768-601B-4EA1-8C21-8A6B07E78CDD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3A70E7-13D4-4C3E-9147-A07CF7CD606C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D3ED6D4-B17C-468D-8982-11CF19B470E9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0284BEA-5081-4118-8893-EFC22996A3FD}"/>
              </a:ext>
            </a:extLst>
          </p:cNvPr>
          <p:cNvSpPr/>
          <p:nvPr/>
        </p:nvSpPr>
        <p:spPr>
          <a:xfrm>
            <a:off x="453571" y="251834"/>
            <a:ext cx="608467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C8B8148-6ADA-485D-8CA7-4639582C0E07}"/>
              </a:ext>
            </a:extLst>
          </p:cNvPr>
          <p:cNvSpPr/>
          <p:nvPr/>
        </p:nvSpPr>
        <p:spPr>
          <a:xfrm>
            <a:off x="10088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1106504" y="235310"/>
            <a:ext cx="644941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문제 인식</a:t>
            </a:r>
            <a:endParaRPr lang="en-US" altLang="ko-KR" sz="550" b="1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1151757" y="251283"/>
            <a:ext cx="365611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4F2B54E1-23F5-426B-9C3F-5466005B9BF6}"/>
              </a:ext>
            </a:extLst>
          </p:cNvPr>
          <p:cNvSpPr/>
          <p:nvPr/>
        </p:nvSpPr>
        <p:spPr>
          <a:xfrm>
            <a:off x="654812" y="841312"/>
            <a:ext cx="586616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공공기관의 애로사항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– </a:t>
            </a:r>
            <a:r>
              <a:rPr lang="ko-KR" altLang="en-US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지원사업의 쏠림 현상</a:t>
            </a:r>
            <a:endParaRPr lang="en-US" altLang="ko-KR" sz="1050" u="sng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D84F415-C6B5-4B64-B218-D3184105CFF7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04541C9-96FD-427A-A70F-68A61FAD783C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303F370-E2BE-40F7-9BB0-7B1E8D9F4773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F6B1D7-D3BF-4024-891F-F553B5A3A4E2}"/>
              </a:ext>
            </a:extLst>
          </p:cNvPr>
          <p:cNvSpPr/>
          <p:nvPr/>
        </p:nvSpPr>
        <p:spPr>
          <a:xfrm>
            <a:off x="626836" y="1532362"/>
            <a:ext cx="2857500" cy="330191"/>
          </a:xfrm>
          <a:prstGeom prst="rect">
            <a:avLst/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2011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~2013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창업지원 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 수혜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873D170-8474-442C-B893-B19E79113CB9}"/>
              </a:ext>
            </a:extLst>
          </p:cNvPr>
          <p:cNvSpPr/>
          <p:nvPr/>
        </p:nvSpPr>
        <p:spPr>
          <a:xfrm>
            <a:off x="626836" y="1954991"/>
            <a:ext cx="1328067" cy="1809750"/>
          </a:xfrm>
          <a:prstGeom prst="roundRect">
            <a:avLst/>
          </a:prstGeom>
          <a:solidFill>
            <a:schemeClr val="bg1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DC570F1-08C2-468F-A35B-64AFCACD7995}"/>
              </a:ext>
            </a:extLst>
          </p:cNvPr>
          <p:cNvSpPr/>
          <p:nvPr/>
        </p:nvSpPr>
        <p:spPr>
          <a:xfrm>
            <a:off x="2156269" y="1954991"/>
            <a:ext cx="1328067" cy="1809750"/>
          </a:xfrm>
          <a:prstGeom prst="roundRect">
            <a:avLst/>
          </a:prstGeom>
          <a:solidFill>
            <a:schemeClr val="bg1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65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36B60C-D881-4587-8973-FCBF747ADD33}"/>
              </a:ext>
            </a:extLst>
          </p:cNvPr>
          <p:cNvSpPr/>
          <p:nvPr/>
        </p:nvSpPr>
        <p:spPr>
          <a:xfrm>
            <a:off x="3830865" y="1532362"/>
            <a:ext cx="2857500" cy="330191"/>
          </a:xfrm>
          <a:prstGeom prst="rect">
            <a:avLst/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2010~2014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 수혜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9DD8833-6BE6-4186-B5AA-BA4667657BAE}"/>
              </a:ext>
            </a:extLst>
          </p:cNvPr>
          <p:cNvSpPr/>
          <p:nvPr/>
        </p:nvSpPr>
        <p:spPr>
          <a:xfrm>
            <a:off x="3830865" y="1942651"/>
            <a:ext cx="1328067" cy="1809750"/>
          </a:xfrm>
          <a:prstGeom prst="roundRect">
            <a:avLst/>
          </a:prstGeom>
          <a:solidFill>
            <a:schemeClr val="bg1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 </a:t>
            </a:r>
            <a:r>
              <a:rPr lang="en-US" altLang="ko-KR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ko-KR" altLang="en-US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</a:t>
            </a:r>
            <a:endParaRPr lang="en-US" altLang="ko-KR" sz="10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05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개부처</a:t>
            </a:r>
            <a:endParaRPr lang="en-US" altLang="ko-KR" sz="10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사업</a:t>
            </a:r>
            <a:endParaRPr lang="en-US" altLang="ko-KR" sz="10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BBABA4C-667A-4905-93C5-46700D8A061A}"/>
              </a:ext>
            </a:extLst>
          </p:cNvPr>
          <p:cNvSpPr/>
          <p:nvPr/>
        </p:nvSpPr>
        <p:spPr>
          <a:xfrm>
            <a:off x="5360298" y="1942651"/>
            <a:ext cx="1328067" cy="1809750"/>
          </a:xfrm>
          <a:prstGeom prst="roundRect">
            <a:avLst/>
          </a:prstGeom>
          <a:solidFill>
            <a:schemeClr val="bg1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 </a:t>
            </a:r>
            <a:r>
              <a:rPr lang="en-US" altLang="ko-KR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ko-KR" altLang="en-US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부처</a:t>
            </a:r>
            <a:endParaRPr lang="en-US" altLang="ko-KR" sz="10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</a:t>
            </a:r>
            <a:r>
              <a:rPr lang="ko-KR" altLang="en-US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사업</a:t>
            </a:r>
            <a:endParaRPr lang="en-US" altLang="ko-KR" sz="10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834BFB5-CA71-433C-93BB-E51EB5A21CFD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14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EFA4D4-40F8-4975-9310-D736AC07792F}"/>
              </a:ext>
            </a:extLst>
          </p:cNvPr>
          <p:cNvSpPr/>
          <p:nvPr/>
        </p:nvSpPr>
        <p:spPr>
          <a:xfrm>
            <a:off x="861301" y="3158784"/>
            <a:ext cx="859136" cy="330191"/>
          </a:xfrm>
          <a:prstGeom prst="rect">
            <a:avLst/>
          </a:prstGeom>
          <a:noFill/>
          <a:ln w="3810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299</a:t>
            </a:r>
            <a:r>
              <a:rPr lang="ko-KR" altLang="en-US" sz="14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B7FEFF-74D1-4D3D-B14A-9FD5FEB53521}"/>
              </a:ext>
            </a:extLst>
          </p:cNvPr>
          <p:cNvSpPr/>
          <p:nvPr/>
        </p:nvSpPr>
        <p:spPr>
          <a:xfrm>
            <a:off x="2390734" y="3158784"/>
            <a:ext cx="859136" cy="330191"/>
          </a:xfrm>
          <a:prstGeom prst="rect">
            <a:avLst/>
          </a:prstGeom>
          <a:noFill/>
          <a:ln w="3810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sz="14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9B90FF-6214-4553-821D-B0F1D3268975}"/>
              </a:ext>
            </a:extLst>
          </p:cNvPr>
          <p:cNvSpPr/>
          <p:nvPr/>
        </p:nvSpPr>
        <p:spPr>
          <a:xfrm>
            <a:off x="4065331" y="3158784"/>
            <a:ext cx="859136" cy="330191"/>
          </a:xfrm>
          <a:prstGeom prst="rect">
            <a:avLst/>
          </a:prstGeom>
          <a:noFill/>
          <a:ln w="3810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943</a:t>
            </a:r>
            <a:r>
              <a:rPr lang="ko-KR" altLang="en-US" sz="14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A6FAA-632B-48C0-8839-17F024F0F6F4}"/>
              </a:ext>
            </a:extLst>
          </p:cNvPr>
          <p:cNvSpPr/>
          <p:nvPr/>
        </p:nvSpPr>
        <p:spPr>
          <a:xfrm>
            <a:off x="5594764" y="3158784"/>
            <a:ext cx="859136" cy="330191"/>
          </a:xfrm>
          <a:prstGeom prst="rect">
            <a:avLst/>
          </a:prstGeom>
          <a:noFill/>
          <a:ln w="3810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4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39EA59F-1F96-4C8A-AD0F-4BB1C7EA9038}"/>
              </a:ext>
            </a:extLst>
          </p:cNvPr>
          <p:cNvSpPr/>
          <p:nvPr/>
        </p:nvSpPr>
        <p:spPr>
          <a:xfrm>
            <a:off x="0" y="3877951"/>
            <a:ext cx="3359150" cy="238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중소기업지원사업 통합관리시스템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감사원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380822867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EF5EDE-5300-406C-90BE-5303DAF1B4C9}"/>
              </a:ext>
            </a:extLst>
          </p:cNvPr>
          <p:cNvSpPr/>
          <p:nvPr/>
        </p:nvSpPr>
        <p:spPr>
          <a:xfrm>
            <a:off x="161997" y="484394"/>
            <a:ext cx="191476" cy="21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8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B736768-601B-4EA1-8C21-8A6B07E78CDD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3A70E7-13D4-4C3E-9147-A07CF7CD606C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D3ED6D4-B17C-468D-8982-11CF19B470E9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0284BEA-5081-4118-8893-EFC22996A3FD}"/>
              </a:ext>
            </a:extLst>
          </p:cNvPr>
          <p:cNvSpPr/>
          <p:nvPr/>
        </p:nvSpPr>
        <p:spPr>
          <a:xfrm>
            <a:off x="453571" y="251834"/>
            <a:ext cx="608467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C8B8148-6ADA-485D-8CA7-4639582C0E07}"/>
              </a:ext>
            </a:extLst>
          </p:cNvPr>
          <p:cNvSpPr/>
          <p:nvPr/>
        </p:nvSpPr>
        <p:spPr>
          <a:xfrm>
            <a:off x="10088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1106504" y="235310"/>
            <a:ext cx="644941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문제 인식</a:t>
            </a:r>
            <a:endParaRPr lang="en-US" altLang="ko-KR" sz="550" b="1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1151757" y="251283"/>
            <a:ext cx="365611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5B3816E6-A3CC-4551-B37C-BE5123DEE5E7}"/>
              </a:ext>
            </a:extLst>
          </p:cNvPr>
          <p:cNvSpPr/>
          <p:nvPr/>
        </p:nvSpPr>
        <p:spPr>
          <a:xfrm>
            <a:off x="654812" y="841312"/>
            <a:ext cx="586616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2.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중소기업의 애로사항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– </a:t>
            </a:r>
            <a:r>
              <a:rPr lang="en-US" altLang="ko-KR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‘</a:t>
            </a:r>
            <a:r>
              <a:rPr lang="ko-KR" altLang="en-US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검색</a:t>
            </a:r>
            <a:r>
              <a:rPr lang="en-US" altLang="ko-KR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’</a:t>
            </a:r>
            <a:r>
              <a:rPr lang="ko-KR" altLang="en-US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과 </a:t>
            </a:r>
            <a:r>
              <a:rPr lang="en-US" altLang="ko-KR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‘</a:t>
            </a:r>
            <a:r>
              <a:rPr lang="ko-KR" altLang="en-US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신청</a:t>
            </a:r>
            <a:r>
              <a:rPr lang="en-US" altLang="ko-KR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’</a:t>
            </a:r>
            <a:r>
              <a:rPr lang="ko-KR" altLang="en-US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의 어려움</a:t>
            </a:r>
            <a:endParaRPr lang="en-US" altLang="ko-KR" sz="1050" u="sng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2BB33B-070F-4EFA-BA3A-6A8D39CF6CEC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5DC6E2B-DF3A-4861-BAE9-A46F8178E21E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DBD2B14-6B9C-4098-8561-6C4BB9A06594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ABCCA6-C8EC-4CCD-8B48-B2437E5C5EC4}"/>
              </a:ext>
            </a:extLst>
          </p:cNvPr>
          <p:cNvGrpSpPr/>
          <p:nvPr/>
        </p:nvGrpSpPr>
        <p:grpSpPr>
          <a:xfrm>
            <a:off x="839479" y="1816067"/>
            <a:ext cx="5651904" cy="1760363"/>
            <a:chOff x="1097812" y="1816067"/>
            <a:chExt cx="5651904" cy="176036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9D9D68-EBD4-4C7C-A6E9-DD5FDB7678B5}"/>
                </a:ext>
              </a:extLst>
            </p:cNvPr>
            <p:cNvSpPr/>
            <p:nvPr/>
          </p:nvSpPr>
          <p:spPr>
            <a:xfrm>
              <a:off x="1097812" y="1840425"/>
              <a:ext cx="5119576" cy="205201"/>
            </a:xfrm>
            <a:prstGeom prst="roundRect">
              <a:avLst>
                <a:gd name="adj" fmla="val 50000"/>
              </a:avLst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BAF91FC-AFE4-454F-B430-B07DC0E8F497}"/>
                </a:ext>
              </a:extLst>
            </p:cNvPr>
            <p:cNvSpPr/>
            <p:nvPr/>
          </p:nvSpPr>
          <p:spPr>
            <a:xfrm>
              <a:off x="1097812" y="2841187"/>
              <a:ext cx="5119576" cy="205201"/>
            </a:xfrm>
            <a:prstGeom prst="roundRect">
              <a:avLst>
                <a:gd name="adj" fmla="val 50000"/>
              </a:avLst>
            </a:prstGeom>
            <a:solidFill>
              <a:srgbClr val="FFCCC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EBF8731-EC51-4877-928F-EED01F48C046}"/>
                </a:ext>
              </a:extLst>
            </p:cNvPr>
            <p:cNvSpPr/>
            <p:nvPr/>
          </p:nvSpPr>
          <p:spPr>
            <a:xfrm>
              <a:off x="1097812" y="3341568"/>
              <a:ext cx="5119576" cy="205201"/>
            </a:xfrm>
            <a:prstGeom prst="roundRect">
              <a:avLst>
                <a:gd name="adj" fmla="val 50000"/>
              </a:avLst>
            </a:prstGeom>
            <a:solidFill>
              <a:srgbClr val="FFCCC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86305C6-35C0-422D-BA9B-5D7A37003637}"/>
                </a:ext>
              </a:extLst>
            </p:cNvPr>
            <p:cNvSpPr/>
            <p:nvPr/>
          </p:nvSpPr>
          <p:spPr>
            <a:xfrm>
              <a:off x="1097812" y="2340806"/>
              <a:ext cx="5119576" cy="205201"/>
            </a:xfrm>
            <a:prstGeom prst="roundRect">
              <a:avLst>
                <a:gd name="adj" fmla="val 50000"/>
              </a:avLst>
            </a:prstGeom>
            <a:solidFill>
              <a:srgbClr val="FFCCC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E8CB875-2076-4EFD-98B7-066F2468F7EE}"/>
                </a:ext>
              </a:extLst>
            </p:cNvPr>
            <p:cNvSpPr/>
            <p:nvPr/>
          </p:nvSpPr>
          <p:spPr>
            <a:xfrm>
              <a:off x="1097812" y="2340806"/>
              <a:ext cx="3923768" cy="205201"/>
            </a:xfrm>
            <a:prstGeom prst="roundRect">
              <a:avLst>
                <a:gd name="adj" fmla="val 50000"/>
              </a:avLst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9F02FF7-C333-454F-A837-6AD42E34CE58}"/>
                </a:ext>
              </a:extLst>
            </p:cNvPr>
            <p:cNvSpPr/>
            <p:nvPr/>
          </p:nvSpPr>
          <p:spPr>
            <a:xfrm>
              <a:off x="1097812" y="2841187"/>
              <a:ext cx="2331188" cy="205201"/>
            </a:xfrm>
            <a:prstGeom prst="roundRect">
              <a:avLst>
                <a:gd name="adj" fmla="val 50000"/>
              </a:avLst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C3A6585-AF8C-45B4-8981-D12CFFF98DDF}"/>
                </a:ext>
              </a:extLst>
            </p:cNvPr>
            <p:cNvSpPr/>
            <p:nvPr/>
          </p:nvSpPr>
          <p:spPr>
            <a:xfrm>
              <a:off x="1097812" y="3341568"/>
              <a:ext cx="1957808" cy="205201"/>
            </a:xfrm>
            <a:prstGeom prst="roundRect">
              <a:avLst>
                <a:gd name="adj" fmla="val 50000"/>
              </a:avLst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0E61B-FB6A-48CF-8867-88963C8ADE86}"/>
                </a:ext>
              </a:extLst>
            </p:cNvPr>
            <p:cNvSpPr txBox="1"/>
            <p:nvPr/>
          </p:nvSpPr>
          <p:spPr>
            <a:xfrm>
              <a:off x="1141283" y="1816067"/>
              <a:ext cx="19030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적합한 지원사업 </a:t>
              </a:r>
              <a:r>
                <a:rPr lang="ko-KR" altLang="en-US" sz="105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</a:t>
              </a:r>
              <a:r>
                <a:rPr lang="ko-KR" altLang="en-US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어렵다</a:t>
              </a:r>
              <a:r>
                <a:rPr lang="en-US" altLang="ko-KR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0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D6E3FF-F52B-4A6B-8C9C-755E255683CF}"/>
                </a:ext>
              </a:extLst>
            </p:cNvPr>
            <p:cNvSpPr txBox="1"/>
            <p:nvPr/>
          </p:nvSpPr>
          <p:spPr>
            <a:xfrm>
              <a:off x="1141283" y="2316448"/>
              <a:ext cx="20249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어떤 지원사업이 있는지 </a:t>
              </a:r>
              <a:r>
                <a:rPr lang="ko-KR" altLang="en-US" sz="105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모르겠다</a:t>
              </a:r>
              <a:r>
                <a:rPr lang="en-US" altLang="ko-KR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0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57B0E-8A1D-48A1-8E94-926FD8AB54F9}"/>
                </a:ext>
              </a:extLst>
            </p:cNvPr>
            <p:cNvSpPr txBox="1"/>
            <p:nvPr/>
          </p:nvSpPr>
          <p:spPr>
            <a:xfrm>
              <a:off x="1141283" y="2816829"/>
              <a:ext cx="221406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신청할 수 있는 지원사업을 </a:t>
              </a:r>
              <a:r>
                <a:rPr lang="ko-KR" altLang="en-US" sz="105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늦게</a:t>
              </a:r>
              <a:r>
                <a:rPr lang="ko-KR" altLang="en-US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봤다</a:t>
              </a:r>
              <a:r>
                <a:rPr lang="en-US" altLang="ko-KR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0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DE61D3-2518-4950-A088-437A127546E7}"/>
                </a:ext>
              </a:extLst>
            </p:cNvPr>
            <p:cNvSpPr txBox="1"/>
            <p:nvPr/>
          </p:nvSpPr>
          <p:spPr>
            <a:xfrm>
              <a:off x="1141283" y="3317210"/>
              <a:ext cx="15039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신청서류 </a:t>
              </a:r>
              <a:r>
                <a:rPr lang="ko-KR" altLang="en-US" sz="105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작성이 어렵다</a:t>
              </a:r>
              <a:r>
                <a:rPr lang="en-US" altLang="ko-KR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0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D16E8F-6B4D-4E15-80AD-3A7B40043EBD}"/>
                </a:ext>
              </a:extLst>
            </p:cNvPr>
            <p:cNvSpPr txBox="1"/>
            <p:nvPr/>
          </p:nvSpPr>
          <p:spPr>
            <a:xfrm>
              <a:off x="6173917" y="1816067"/>
              <a:ext cx="5757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42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40.8%</a:t>
              </a:r>
              <a:endParaRPr lang="ko-KR" altLang="en-US" sz="105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5C0B9A-7A59-4B2D-8E86-3D1C8C411828}"/>
                </a:ext>
              </a:extLst>
            </p:cNvPr>
            <p:cNvSpPr txBox="1"/>
            <p:nvPr/>
          </p:nvSpPr>
          <p:spPr>
            <a:xfrm>
              <a:off x="4989425" y="2316448"/>
              <a:ext cx="5757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42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27.6%</a:t>
              </a:r>
              <a:endParaRPr lang="ko-KR" altLang="en-US" sz="105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6ED622-501A-4133-857E-362A8354A7D0}"/>
                </a:ext>
              </a:extLst>
            </p:cNvPr>
            <p:cNvSpPr txBox="1"/>
            <p:nvPr/>
          </p:nvSpPr>
          <p:spPr>
            <a:xfrm>
              <a:off x="3398822" y="2813104"/>
              <a:ext cx="5757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42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16.2%</a:t>
              </a:r>
              <a:endParaRPr lang="ko-KR" altLang="en-US" sz="105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DD02CC-AEA5-4C6B-A3FE-F8C2E49FE090}"/>
                </a:ext>
              </a:extLst>
            </p:cNvPr>
            <p:cNvSpPr txBox="1"/>
            <p:nvPr/>
          </p:nvSpPr>
          <p:spPr>
            <a:xfrm>
              <a:off x="3044368" y="3322514"/>
              <a:ext cx="5757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42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11.5%</a:t>
              </a:r>
              <a:endParaRPr lang="ko-KR" altLang="en-US" sz="105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896F22F-3006-49D4-AD5D-D412E3803556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15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487CCD-C1E6-4EA7-8A46-561B39124BAF}"/>
              </a:ext>
            </a:extLst>
          </p:cNvPr>
          <p:cNvSpPr/>
          <p:nvPr/>
        </p:nvSpPr>
        <p:spPr>
          <a:xfrm>
            <a:off x="0" y="3877951"/>
            <a:ext cx="3359150" cy="238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2018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년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12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월 기준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284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개 기업 설문조사 결과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조사기관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: </a:t>
            </a:r>
            <a:r>
              <a:rPr lang="ko-KR" alt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비긴메이트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232103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EF5EDE-5300-406C-90BE-5303DAF1B4C9}"/>
              </a:ext>
            </a:extLst>
          </p:cNvPr>
          <p:cNvSpPr/>
          <p:nvPr/>
        </p:nvSpPr>
        <p:spPr>
          <a:xfrm>
            <a:off x="161997" y="484394"/>
            <a:ext cx="191476" cy="21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8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B736768-601B-4EA1-8C21-8A6B07E78CDD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3A70E7-13D4-4C3E-9147-A07CF7CD606C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D3ED6D4-B17C-468D-8982-11CF19B470E9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0284BEA-5081-4118-8893-EFC22996A3FD}"/>
              </a:ext>
            </a:extLst>
          </p:cNvPr>
          <p:cNvSpPr/>
          <p:nvPr/>
        </p:nvSpPr>
        <p:spPr>
          <a:xfrm>
            <a:off x="453571" y="251834"/>
            <a:ext cx="608467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C8B8148-6ADA-485D-8CA7-4639582C0E07}"/>
              </a:ext>
            </a:extLst>
          </p:cNvPr>
          <p:cNvSpPr/>
          <p:nvPr/>
        </p:nvSpPr>
        <p:spPr>
          <a:xfrm>
            <a:off x="10088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1106504" y="235310"/>
            <a:ext cx="644941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문제 인식</a:t>
            </a:r>
            <a:endParaRPr lang="en-US" altLang="ko-KR" sz="550" b="1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1151757" y="251283"/>
            <a:ext cx="365611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980C6B9F-B7E5-4A20-A070-268D50A59488}"/>
              </a:ext>
            </a:extLst>
          </p:cNvPr>
          <p:cNvSpPr/>
          <p:nvPr/>
        </p:nvSpPr>
        <p:spPr>
          <a:xfrm>
            <a:off x="654812" y="841312"/>
            <a:ext cx="586616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3.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정부지원사업 빅데이터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– </a:t>
            </a:r>
            <a:r>
              <a:rPr lang="en-US" altLang="ko-KR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#</a:t>
            </a:r>
            <a:r>
              <a:rPr lang="ko-KR" altLang="en-US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알려주세요 </a:t>
            </a:r>
            <a:r>
              <a:rPr lang="en-US" altLang="ko-KR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#</a:t>
            </a:r>
            <a:r>
              <a:rPr lang="ko-KR" altLang="en-US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어떻게 </a:t>
            </a:r>
            <a:r>
              <a:rPr lang="en-US" altLang="ko-KR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#</a:t>
            </a:r>
            <a:r>
              <a:rPr lang="ko-KR" altLang="en-US" sz="1400" b="1" u="sng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모르겠습니다</a:t>
            </a:r>
            <a:endParaRPr lang="en-US" altLang="ko-KR" sz="1050" u="sng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B502D3C-648D-4DE5-BAE2-97CBFA6EA499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ABCA4FD-AD69-47E6-B6E9-D694FA58B8F8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4249B6B-F536-4A41-B839-74A3607CBF80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0F004FE-FBC3-4192-8BAD-07412A14E4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975" y="1939828"/>
            <a:ext cx="2393950" cy="17589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B5E800-B4A7-4367-8FDE-B11D7EDCD163}"/>
              </a:ext>
            </a:extLst>
          </p:cNvPr>
          <p:cNvSpPr/>
          <p:nvPr/>
        </p:nvSpPr>
        <p:spPr>
          <a:xfrm>
            <a:off x="704338" y="1516306"/>
            <a:ext cx="2363225" cy="261610"/>
          </a:xfrm>
          <a:prstGeom prst="rect">
            <a:avLst/>
          </a:prstGeom>
          <a:solidFill>
            <a:srgbClr val="F52334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Word Cloud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03871A-63E7-4EBE-B783-7015B7AEC02D}"/>
              </a:ext>
            </a:extLst>
          </p:cNvPr>
          <p:cNvSpPr/>
          <p:nvPr/>
        </p:nvSpPr>
        <p:spPr>
          <a:xfrm>
            <a:off x="3879945" y="1516306"/>
            <a:ext cx="2363225" cy="261610"/>
          </a:xfrm>
          <a:prstGeom prst="rect">
            <a:avLst/>
          </a:prstGeom>
          <a:solidFill>
            <a:srgbClr val="F52334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정부지원사업 </a:t>
            </a:r>
            <a:r>
              <a:rPr lang="ko-KR" altLang="en-US" sz="105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연관어</a:t>
            </a:r>
            <a:r>
              <a:rPr lang="ko-KR" altLang="en-US" sz="10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분석 </a:t>
            </a:r>
            <a:r>
              <a:rPr lang="en-US" altLang="ko-KR" sz="10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TOP 20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21E98F-4A98-49A9-96D0-5E65AB47C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740278"/>
              </p:ext>
            </p:extLst>
          </p:nvPr>
        </p:nvGraphicFramePr>
        <p:xfrm>
          <a:off x="3503241" y="1854108"/>
          <a:ext cx="3122984" cy="1930390"/>
        </p:xfrm>
        <a:graphic>
          <a:graphicData uri="http://schemas.openxmlformats.org/drawingml/2006/table">
            <a:tbl>
              <a:tblPr/>
              <a:tblGrid>
                <a:gridCol w="228788">
                  <a:extLst>
                    <a:ext uri="{9D8B030D-6E8A-4147-A177-3AD203B41FA5}">
                      <a16:colId xmlns:a16="http://schemas.microsoft.com/office/drawing/2014/main" val="1502336600"/>
                    </a:ext>
                  </a:extLst>
                </a:gridCol>
                <a:gridCol w="623942">
                  <a:extLst>
                    <a:ext uri="{9D8B030D-6E8A-4147-A177-3AD203B41FA5}">
                      <a16:colId xmlns:a16="http://schemas.microsoft.com/office/drawing/2014/main" val="2913591053"/>
                    </a:ext>
                  </a:extLst>
                </a:gridCol>
                <a:gridCol w="623942">
                  <a:extLst>
                    <a:ext uri="{9D8B030D-6E8A-4147-A177-3AD203B41FA5}">
                      <a16:colId xmlns:a16="http://schemas.microsoft.com/office/drawing/2014/main" val="1249436089"/>
                    </a:ext>
                  </a:extLst>
                </a:gridCol>
                <a:gridCol w="169640">
                  <a:extLst>
                    <a:ext uri="{9D8B030D-6E8A-4147-A177-3AD203B41FA5}">
                      <a16:colId xmlns:a16="http://schemas.microsoft.com/office/drawing/2014/main" val="1448304207"/>
                    </a:ext>
                  </a:extLst>
                </a:gridCol>
                <a:gridCol w="228788">
                  <a:extLst>
                    <a:ext uri="{9D8B030D-6E8A-4147-A177-3AD203B41FA5}">
                      <a16:colId xmlns:a16="http://schemas.microsoft.com/office/drawing/2014/main" val="2507921234"/>
                    </a:ext>
                  </a:extLst>
                </a:gridCol>
                <a:gridCol w="623942">
                  <a:extLst>
                    <a:ext uri="{9D8B030D-6E8A-4147-A177-3AD203B41FA5}">
                      <a16:colId xmlns:a16="http://schemas.microsoft.com/office/drawing/2014/main" val="766691441"/>
                    </a:ext>
                  </a:extLst>
                </a:gridCol>
                <a:gridCol w="623942">
                  <a:extLst>
                    <a:ext uri="{9D8B030D-6E8A-4147-A177-3AD203B41FA5}">
                      <a16:colId xmlns:a16="http://schemas.microsoft.com/office/drawing/2014/main" val="2182639812"/>
                    </a:ext>
                  </a:extLst>
                </a:gridCol>
              </a:tblGrid>
              <a:tr h="193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지원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2707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537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531527"/>
                  </a:ext>
                </a:extLst>
              </a:tr>
              <a:tr h="193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1883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모르겠습니다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517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384905"/>
                  </a:ext>
                </a:extLst>
              </a:tr>
              <a:tr h="193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국비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1401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준비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474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204292"/>
                  </a:ext>
                </a:extLst>
              </a:tr>
              <a:tr h="193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알려주세요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1221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가능한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446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848975"/>
                  </a:ext>
                </a:extLst>
              </a:tr>
              <a:tr h="193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창업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865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정보보안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392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314291"/>
                  </a:ext>
                </a:extLst>
              </a:tr>
              <a:tr h="193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학원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837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청년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385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577747"/>
                  </a:ext>
                </a:extLst>
              </a:tr>
              <a:tr h="193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취업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761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질문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384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748269"/>
                  </a:ext>
                </a:extLst>
              </a:tr>
              <a:tr h="193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632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지원사업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306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76454"/>
                  </a:ext>
                </a:extLst>
              </a:tr>
              <a:tr h="193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어떻게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573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IT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33205"/>
                  </a:ext>
                </a:extLst>
              </a:tr>
              <a:tr h="193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대출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566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23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정부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293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966" marR="49966" marT="13814" marB="13814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29630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C9D12E-7966-4151-AFB9-0497F3044BD9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16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005ED6-00C8-4911-A5A4-7AB7CD11628A}"/>
              </a:ext>
            </a:extLst>
          </p:cNvPr>
          <p:cNvSpPr/>
          <p:nvPr/>
        </p:nvSpPr>
        <p:spPr>
          <a:xfrm>
            <a:off x="0" y="3877951"/>
            <a:ext cx="5651500" cy="238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분석데이터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: 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네이버 포털 기준 검색 데이터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(67,350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건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), 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블로그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카페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지식인 등 포스팅 데이터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(10,851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건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 ※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페르소나 자체 빅데이터 분석 결과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206757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EF5EDE-5300-406C-90BE-5303DAF1B4C9}"/>
              </a:ext>
            </a:extLst>
          </p:cNvPr>
          <p:cNvSpPr/>
          <p:nvPr/>
        </p:nvSpPr>
        <p:spPr>
          <a:xfrm>
            <a:off x="161997" y="484394"/>
            <a:ext cx="191476" cy="21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8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B736768-601B-4EA1-8C21-8A6B07E78CDD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3A70E7-13D4-4C3E-9147-A07CF7CD606C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D3ED6D4-B17C-468D-8982-11CF19B470E9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0284BEA-5081-4118-8893-EFC22996A3FD}"/>
              </a:ext>
            </a:extLst>
          </p:cNvPr>
          <p:cNvSpPr/>
          <p:nvPr/>
        </p:nvSpPr>
        <p:spPr>
          <a:xfrm>
            <a:off x="453571" y="251834"/>
            <a:ext cx="608467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C8B8148-6ADA-485D-8CA7-4639582C0E07}"/>
              </a:ext>
            </a:extLst>
          </p:cNvPr>
          <p:cNvSpPr/>
          <p:nvPr/>
        </p:nvSpPr>
        <p:spPr>
          <a:xfrm>
            <a:off x="10088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1106207" y="235310"/>
            <a:ext cx="465657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Mission</a:t>
            </a: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1145211" y="251283"/>
            <a:ext cx="365611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40A97F-D8D9-4E4D-9FBB-F25E5ECA2845}"/>
              </a:ext>
            </a:extLst>
          </p:cNvPr>
          <p:cNvGrpSpPr/>
          <p:nvPr/>
        </p:nvGrpSpPr>
        <p:grpSpPr>
          <a:xfrm>
            <a:off x="1166584" y="1418470"/>
            <a:ext cx="4982033" cy="1277860"/>
            <a:chOff x="1166584" y="1166794"/>
            <a:chExt cx="4982033" cy="127786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DA8FBC0-7EF8-4C42-BFAF-EA78C95DC52D}"/>
                </a:ext>
              </a:extLst>
            </p:cNvPr>
            <p:cNvGrpSpPr/>
            <p:nvPr/>
          </p:nvGrpSpPr>
          <p:grpSpPr>
            <a:xfrm>
              <a:off x="1166584" y="1166794"/>
              <a:ext cx="4982033" cy="387254"/>
              <a:chOff x="1328016" y="1166794"/>
              <a:chExt cx="4982033" cy="387254"/>
            </a:xfrm>
          </p:grpSpPr>
          <p:sp>
            <p:nvSpPr>
              <p:cNvPr id="14" name="화살표: 위쪽 13">
                <a:extLst>
                  <a:ext uri="{FF2B5EF4-FFF2-40B4-BE49-F238E27FC236}">
                    <a16:creationId xmlns:a16="http://schemas.microsoft.com/office/drawing/2014/main" id="{B6B66A36-A347-4199-98B9-F01463535E6B}"/>
                  </a:ext>
                </a:extLst>
              </p:cNvPr>
              <p:cNvSpPr/>
              <p:nvPr/>
            </p:nvSpPr>
            <p:spPr>
              <a:xfrm rot="5400000">
                <a:off x="3171109" y="1170129"/>
                <a:ext cx="203134" cy="460064"/>
              </a:xfrm>
              <a:prstGeom prst="upArrow">
                <a:avLst>
                  <a:gd name="adj1" fmla="val 50000"/>
                  <a:gd name="adj2" fmla="val 45918"/>
                </a:avLst>
              </a:prstGeom>
              <a:solidFill>
                <a:srgbClr val="F42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48" dirty="0">
                  <a:solidFill>
                    <a:srgbClr val="F523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7B5E800-B4A7-4367-8FDE-B11D7EDCD163}"/>
                  </a:ext>
                </a:extLst>
              </p:cNvPr>
              <p:cNvSpPr/>
              <p:nvPr/>
            </p:nvSpPr>
            <p:spPr>
              <a:xfrm>
                <a:off x="1328016" y="1246271"/>
                <a:ext cx="1480028" cy="307777"/>
              </a:xfrm>
              <a:prstGeom prst="rect">
                <a:avLst/>
              </a:prstGeom>
              <a:solidFill>
                <a:srgbClr val="F52334"/>
              </a:solidFill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1. </a:t>
                </a:r>
                <a:r>
                  <a:rPr lang="ko-KR" altLang="en-US" sz="14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검색의 어려움</a:t>
                </a:r>
                <a:endParaRPr lang="en-US" altLang="ko-KR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7FED764-2AE8-4641-93F9-36F438AA2862}"/>
                  </a:ext>
                </a:extLst>
              </p:cNvPr>
              <p:cNvSpPr/>
              <p:nvPr/>
            </p:nvSpPr>
            <p:spPr>
              <a:xfrm>
                <a:off x="3272676" y="1166794"/>
                <a:ext cx="3037373" cy="38196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정부지원사업 매칭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구독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)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49540B-A8E1-4DC5-9909-31FCEEE78102}"/>
                </a:ext>
              </a:extLst>
            </p:cNvPr>
            <p:cNvGrpSpPr/>
            <p:nvPr/>
          </p:nvGrpSpPr>
          <p:grpSpPr>
            <a:xfrm>
              <a:off x="1166584" y="2057400"/>
              <a:ext cx="4982033" cy="387254"/>
              <a:chOff x="1328016" y="1166794"/>
              <a:chExt cx="4982033" cy="387254"/>
            </a:xfrm>
          </p:grpSpPr>
          <p:sp>
            <p:nvSpPr>
              <p:cNvPr id="33" name="화살표: 위쪽 32">
                <a:extLst>
                  <a:ext uri="{FF2B5EF4-FFF2-40B4-BE49-F238E27FC236}">
                    <a16:creationId xmlns:a16="http://schemas.microsoft.com/office/drawing/2014/main" id="{B41537ED-E11A-42F5-ADCF-07B282B67BE4}"/>
                  </a:ext>
                </a:extLst>
              </p:cNvPr>
              <p:cNvSpPr/>
              <p:nvPr/>
            </p:nvSpPr>
            <p:spPr>
              <a:xfrm rot="5400000">
                <a:off x="3171109" y="1170129"/>
                <a:ext cx="203134" cy="460064"/>
              </a:xfrm>
              <a:prstGeom prst="upArrow">
                <a:avLst>
                  <a:gd name="adj1" fmla="val 50000"/>
                  <a:gd name="adj2" fmla="val 45918"/>
                </a:avLst>
              </a:prstGeom>
              <a:solidFill>
                <a:srgbClr val="F42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48" dirty="0">
                  <a:solidFill>
                    <a:srgbClr val="F523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FA44B4A-9E30-4E6A-8E2E-54FB5CE350C7}"/>
                  </a:ext>
                </a:extLst>
              </p:cNvPr>
              <p:cNvSpPr/>
              <p:nvPr/>
            </p:nvSpPr>
            <p:spPr>
              <a:xfrm>
                <a:off x="1328016" y="1246271"/>
                <a:ext cx="1480028" cy="307777"/>
              </a:xfrm>
              <a:prstGeom prst="rect">
                <a:avLst/>
              </a:prstGeom>
              <a:solidFill>
                <a:srgbClr val="F52334"/>
              </a:solidFill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2. </a:t>
                </a:r>
                <a:r>
                  <a:rPr lang="ko-KR" altLang="en-US" sz="14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신청의 어려움</a:t>
                </a:r>
                <a:endParaRPr lang="en-US" altLang="ko-KR" sz="1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EE49F6C-B23A-42CD-AA45-45BA60E4E28D}"/>
                  </a:ext>
                </a:extLst>
              </p:cNvPr>
              <p:cNvSpPr/>
              <p:nvPr/>
            </p:nvSpPr>
            <p:spPr>
              <a:xfrm>
                <a:off x="3272676" y="1166794"/>
                <a:ext cx="3037373" cy="38196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컨설팅 및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B2B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매칭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8CEF18-587D-433C-8665-96E6BEB954AC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17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38263358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2D5FBB3-6966-4E47-A7AA-20CCEB36B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313"/>
            <a:ext cx="7315200" cy="4123113"/>
          </a:xfrm>
          <a:prstGeom prst="rect">
            <a:avLst/>
          </a:prstGeom>
        </p:spPr>
      </p:pic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974019C-6731-487B-9246-3FCE0213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9930" y="1828894"/>
            <a:ext cx="179050" cy="297086"/>
          </a:xfrm>
        </p:spPr>
        <p:txBody>
          <a:bodyPr/>
          <a:lstStyle/>
          <a:p>
            <a:pPr algn="l">
              <a:lnSpc>
                <a:spcPct val="200000"/>
              </a:lnSpc>
            </a:pPr>
            <a:r>
              <a:rPr lang="en-US" altLang="ko-KR" sz="96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60" b="1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300ACA-C6D1-424A-B6C5-501605BAC7E4}"/>
              </a:ext>
            </a:extLst>
          </p:cNvPr>
          <p:cNvGrpSpPr/>
          <p:nvPr/>
        </p:nvGrpSpPr>
        <p:grpSpPr>
          <a:xfrm>
            <a:off x="3006856" y="1825344"/>
            <a:ext cx="1301489" cy="311029"/>
            <a:chOff x="3025202" y="1825344"/>
            <a:chExt cx="1301489" cy="31102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F3B078D-92D5-4EA1-9952-352984C12385}"/>
                </a:ext>
              </a:extLst>
            </p:cNvPr>
            <p:cNvSpPr/>
            <p:nvPr/>
          </p:nvSpPr>
          <p:spPr>
            <a:xfrm>
              <a:off x="3296186" y="1876600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B0EC40B-7B2A-4A17-A5B3-C381E9F5ED7D}"/>
                </a:ext>
              </a:extLst>
            </p:cNvPr>
            <p:cNvSpPr/>
            <p:nvPr/>
          </p:nvSpPr>
          <p:spPr>
            <a:xfrm>
              <a:off x="3422352" y="1876598"/>
              <a:ext cx="778173" cy="259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673662-88CC-4203-9B1B-C87F712C1ABC}"/>
                </a:ext>
              </a:extLst>
            </p:cNvPr>
            <p:cNvSpPr/>
            <p:nvPr/>
          </p:nvSpPr>
          <p:spPr>
            <a:xfrm>
              <a:off x="4066918" y="1876598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슬라이드 번호 개체 틀 6">
              <a:extLst>
                <a:ext uri="{FF2B5EF4-FFF2-40B4-BE49-F238E27FC236}">
                  <a16:creationId xmlns:a16="http://schemas.microsoft.com/office/drawing/2014/main" id="{0974019C-6731-487B-9246-3FCE0213FA32}"/>
                </a:ext>
              </a:extLst>
            </p:cNvPr>
            <p:cNvSpPr txBox="1">
              <a:spLocks/>
            </p:cNvSpPr>
            <p:nvPr/>
          </p:nvSpPr>
          <p:spPr>
            <a:xfrm>
              <a:off x="3402288" y="1825344"/>
              <a:ext cx="818302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200000"/>
                </a:lnSpc>
              </a:pPr>
              <a:r>
                <a:rPr lang="en-US" altLang="ko-KR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BizBot 1.0</a:t>
              </a:r>
              <a:endParaRPr lang="ko-KR" altLang="en-US" sz="1000" b="1" spc="8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32A8E8C-BCA2-451D-A9EB-3885D8DB5C7A}"/>
                </a:ext>
              </a:extLst>
            </p:cNvPr>
            <p:cNvSpPr/>
            <p:nvPr/>
          </p:nvSpPr>
          <p:spPr>
            <a:xfrm>
              <a:off x="3025202" y="1876598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슬라이드 번호 개체 틀 6">
              <a:extLst>
                <a:ext uri="{FF2B5EF4-FFF2-40B4-BE49-F238E27FC236}">
                  <a16:creationId xmlns:a16="http://schemas.microsoft.com/office/drawing/2014/main" id="{D48B697F-5192-4F2E-92A5-134581A0930A}"/>
                </a:ext>
              </a:extLst>
            </p:cNvPr>
            <p:cNvSpPr txBox="1">
              <a:spLocks/>
            </p:cNvSpPr>
            <p:nvPr/>
          </p:nvSpPr>
          <p:spPr>
            <a:xfrm>
              <a:off x="3063054" y="1825344"/>
              <a:ext cx="179050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200000"/>
                </a:lnSpc>
              </a:pPr>
              <a:r>
                <a:rPr lang="en-US" altLang="ko-KR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000" b="1" spc="8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DAF3AC-E699-4AED-AEA7-D71951EE7AB6}"/>
              </a:ext>
            </a:extLst>
          </p:cNvPr>
          <p:cNvSpPr/>
          <p:nvPr/>
        </p:nvSpPr>
        <p:spPr>
          <a:xfrm>
            <a:off x="2528617" y="2251094"/>
            <a:ext cx="2257966" cy="203133"/>
          </a:xfrm>
          <a:prstGeom prst="rect">
            <a:avLst/>
          </a:prstGeom>
          <a:solidFill>
            <a:srgbClr val="F52334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72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검색의 어려움 </a:t>
            </a:r>
            <a:r>
              <a:rPr lang="ko-KR" altLang="en-US" sz="72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→ </a:t>
            </a:r>
            <a:r>
              <a:rPr lang="en-US" altLang="ko-KR" sz="72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#</a:t>
            </a:r>
            <a:r>
              <a:rPr lang="ko-KR" altLang="en-US" sz="72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지원사업 추천</a:t>
            </a:r>
            <a:r>
              <a:rPr lang="en-US" altLang="ko-KR" sz="72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72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매칭</a:t>
            </a:r>
            <a:r>
              <a:rPr lang="en-US" altLang="ko-KR" sz="72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  <a:endParaRPr lang="en-US" altLang="ko-KR" sz="72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36024826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0">
            <a:extLst>
              <a:ext uri="{FF2B5EF4-FFF2-40B4-BE49-F238E27FC236}">
                <a16:creationId xmlns:a16="http://schemas.microsoft.com/office/drawing/2014/main" id="{2F213ABD-67E3-4665-8891-C8FC7AAAC4A2}"/>
              </a:ext>
            </a:extLst>
          </p:cNvPr>
          <p:cNvSpPr/>
          <p:nvPr/>
        </p:nvSpPr>
        <p:spPr>
          <a:xfrm>
            <a:off x="654812" y="679730"/>
            <a:ext cx="6245679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전국 최신 정부지원사업 데이터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 err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중기부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제공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기반 카카오톡 </a:t>
            </a:r>
            <a:r>
              <a:rPr lang="ko-KR" altLang="en-US" sz="1400" b="1" dirty="0" err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챗봇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(2019.06.17.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런칭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  <a:p>
            <a:pPr lvl="0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  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중소벤처기업부로부터 제공받은 정부지원사업 데이터를 분석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가공하여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</a:p>
          <a:p>
            <a:pPr lvl="0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  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카카오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챗봇을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통해 </a:t>
            </a:r>
            <a:r>
              <a:rPr lang="ko-KR" altLang="en-US" sz="1050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 맞춤형 정부지원사업을 검색</a:t>
            </a:r>
            <a:r>
              <a:rPr lang="en-US" altLang="ko-KR" sz="1050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050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구독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할 수 있는 서비스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EF5EDE-5300-406C-90BE-5303DAF1B4C9}"/>
              </a:ext>
            </a:extLst>
          </p:cNvPr>
          <p:cNvSpPr/>
          <p:nvPr/>
        </p:nvSpPr>
        <p:spPr>
          <a:xfrm>
            <a:off x="161997" y="484394"/>
            <a:ext cx="191476" cy="21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8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3A70E7-13D4-4C3E-9147-A07CF7CD606C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776056" y="235310"/>
            <a:ext cx="582099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 1.0</a:t>
            </a: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32114" y="251283"/>
            <a:ext cx="405903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06D63-D401-4BCD-83EA-DA89D77F8B5E}"/>
              </a:ext>
            </a:extLst>
          </p:cNvPr>
          <p:cNvSpPr/>
          <p:nvPr/>
        </p:nvSpPr>
        <p:spPr>
          <a:xfrm>
            <a:off x="3733359" y="1634789"/>
            <a:ext cx="3378130" cy="1895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7170" marR="0" indent="-21717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지원사업 카카오톡 검색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푸쉬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17170" marR="0" indent="-21717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내지역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타지역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지역별 검색</a:t>
            </a:r>
          </a:p>
          <a:p>
            <a:pPr marL="217170" marR="0" indent="-21717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창업벤처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소상공인 등 기업 유형별 검색</a:t>
            </a:r>
          </a:p>
          <a:p>
            <a:pPr marL="217170" marR="0" indent="-21717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분야별 인기 지원사업 검색</a:t>
            </a:r>
          </a:p>
          <a:p>
            <a:pPr marL="217170" marR="0" indent="-21717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뉴스레터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주요정책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지원사업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 메시지 알림</a:t>
            </a:r>
          </a:p>
          <a:p>
            <a:pPr marL="217170" marR="0" indent="-21717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관심사업 등록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 등 개인화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3A059DF-EAD1-44E5-A1CF-4012A4D40AA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B242A4-BF3C-4D62-831B-CA412FF11218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5C237AD-5C0E-4E70-97F3-6C591F93AEF1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473831-6B68-4F36-B68E-43998D73787D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A45373A-2814-4DEF-866D-F02FD06093CC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74F2B4-CB16-4DA6-B0D1-91127BFAA0AA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A25C49-3748-4733-8DAA-40844689E7CE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6A10009-FF21-41F7-84D5-C6A8CCF5F96B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3309B3B-0006-4962-89C2-C38A2F79B2F4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EB440A7-1002-45C9-B6E9-B56A50C7A03A}"/>
              </a:ext>
            </a:extLst>
          </p:cNvPr>
          <p:cNvSpPr/>
          <p:nvPr/>
        </p:nvSpPr>
        <p:spPr>
          <a:xfrm>
            <a:off x="1684064" y="3619633"/>
            <a:ext cx="868289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9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endParaRPr lang="en-US" altLang="ko-KR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38194D-DDD0-4A8A-945F-645921DEA13B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19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5E1574-49C5-4F77-A305-6A26E85DBA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19286" r="20788" b="7851"/>
          <a:stretch/>
        </p:blipFill>
        <p:spPr>
          <a:xfrm>
            <a:off x="453571" y="1542080"/>
            <a:ext cx="3329276" cy="20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5256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2C723C-C111-483C-872F-0819ABA51E31}"/>
              </a:ext>
            </a:extLst>
          </p:cNvPr>
          <p:cNvSpPr txBox="1"/>
          <p:nvPr/>
        </p:nvSpPr>
        <p:spPr>
          <a:xfrm>
            <a:off x="274485" y="277494"/>
            <a:ext cx="362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3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BizBot</a:t>
            </a:r>
            <a:endParaRPr lang="ko-KR" altLang="en-US" sz="2400" b="1" spc="-130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00ECD8-0A93-4CA8-820E-FDED1CE7A8A0}"/>
              </a:ext>
            </a:extLst>
          </p:cNvPr>
          <p:cNvSpPr/>
          <p:nvPr/>
        </p:nvSpPr>
        <p:spPr>
          <a:xfrm>
            <a:off x="274485" y="643939"/>
            <a:ext cx="6541862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이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정부지원사업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을 </a:t>
            </a: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쉽게 검색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쉽게 신청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할 수 있도록 도와주는 플랫폼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0134C4-08B3-47F4-8DBF-97176272C759}"/>
              </a:ext>
            </a:extLst>
          </p:cNvPr>
          <p:cNvGrpSpPr/>
          <p:nvPr/>
        </p:nvGrpSpPr>
        <p:grpSpPr>
          <a:xfrm>
            <a:off x="1090782" y="1530060"/>
            <a:ext cx="4909267" cy="1720062"/>
            <a:chOff x="1202966" y="1644360"/>
            <a:chExt cx="4909267" cy="172006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08913C4-C3BC-4EAC-84F4-7CF113E57DD3}"/>
                </a:ext>
              </a:extLst>
            </p:cNvPr>
            <p:cNvGrpSpPr/>
            <p:nvPr/>
          </p:nvGrpSpPr>
          <p:grpSpPr>
            <a:xfrm>
              <a:off x="1202966" y="1644360"/>
              <a:ext cx="4909267" cy="1720062"/>
              <a:chOff x="1106001" y="1638645"/>
              <a:chExt cx="4909267" cy="1720062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25B1311-12B8-4FFA-9803-7715252556DE}"/>
                  </a:ext>
                </a:extLst>
              </p:cNvPr>
              <p:cNvSpPr/>
              <p:nvPr/>
            </p:nvSpPr>
            <p:spPr>
              <a:xfrm>
                <a:off x="1106001" y="1638645"/>
                <a:ext cx="949245" cy="171435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solidFill>
                    <a:srgbClr val="00ACE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AC204479-9338-4D1E-AF2A-41F61708A656}"/>
                  </a:ext>
                </a:extLst>
              </p:cNvPr>
              <p:cNvSpPr/>
              <p:nvPr/>
            </p:nvSpPr>
            <p:spPr>
              <a:xfrm>
                <a:off x="2166330" y="2462589"/>
                <a:ext cx="408983" cy="138346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29B305C-9790-4E20-B593-FBEAB5520A4D}"/>
                  </a:ext>
                </a:extLst>
              </p:cNvPr>
              <p:cNvSpPr/>
              <p:nvPr/>
            </p:nvSpPr>
            <p:spPr>
              <a:xfrm>
                <a:off x="1956372" y="2172964"/>
                <a:ext cx="8978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수집</a:t>
                </a:r>
                <a:r>
                  <a:rPr lang="en-US" altLang="ko-KR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/</a:t>
                </a:r>
                <a:r>
                  <a:rPr lang="ko-KR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분석</a:t>
                </a:r>
                <a:r>
                  <a:rPr lang="en-US" altLang="ko-KR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/</a:t>
                </a:r>
              </a:p>
              <a:p>
                <a:pPr algn="ctr"/>
                <a:r>
                  <a:rPr lang="ko-KR" alt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가공</a:t>
                </a:r>
                <a:endParaRPr lang="en-US" altLang="ko-KR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59CCE27-6DB6-42D1-AB02-09F54F23D3BC}"/>
                  </a:ext>
                </a:extLst>
              </p:cNvPr>
              <p:cNvSpPr/>
              <p:nvPr/>
            </p:nvSpPr>
            <p:spPr>
              <a:xfrm>
                <a:off x="4197973" y="1638645"/>
                <a:ext cx="1817295" cy="661853"/>
              </a:xfrm>
              <a:prstGeom prst="rect">
                <a:avLst/>
              </a:prstGeom>
              <a:noFill/>
              <a:ln w="28575">
                <a:solidFill>
                  <a:srgbClr val="00AC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D4AEA150-D284-49D0-A95A-41586F4F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17364" y="2089805"/>
                <a:ext cx="782063" cy="812034"/>
              </a:xfrm>
              <a:prstGeom prst="rect">
                <a:avLst/>
              </a:prstGeom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9EC4E43-6595-42C5-829F-A36FFB44873F}"/>
                  </a:ext>
                </a:extLst>
              </p:cNvPr>
              <p:cNvSpPr/>
              <p:nvPr/>
            </p:nvSpPr>
            <p:spPr>
              <a:xfrm>
                <a:off x="1112555" y="1803517"/>
                <a:ext cx="948025" cy="531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 latinLnBrk="1">
                  <a:lnSpc>
                    <a:spcPct val="150000"/>
                  </a:lnSpc>
                </a:pPr>
                <a:r>
                  <a:rPr lang="ko-KR" altLang="en-US" sz="1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공공 데이터</a:t>
                </a:r>
                <a:endParaRPr lang="en-US" altLang="ko-K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 algn="ctr" fontAlgn="base" latinLnBrk="1">
                  <a:lnSpc>
                    <a:spcPct val="150000"/>
                  </a:lnSpc>
                </a:pPr>
                <a:r>
                  <a:rPr lang="ko-KR" altLang="en-US" sz="1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공공 콘텐츠</a:t>
                </a:r>
                <a:endParaRPr lang="en-US" altLang="ko-K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26A1B9A-1B16-42A3-9BEC-8CFDF708BFE8}"/>
                  </a:ext>
                </a:extLst>
              </p:cNvPr>
              <p:cNvSpPr/>
              <p:nvPr/>
            </p:nvSpPr>
            <p:spPr>
              <a:xfrm>
                <a:off x="3654330" y="1743674"/>
                <a:ext cx="57233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00" b="1" dirty="0">
                    <a:solidFill>
                      <a:srgbClr val="00ACED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B2G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3D5A8EF-114F-445B-BD0E-83AD6AFFEF6F}"/>
                  </a:ext>
                </a:extLst>
              </p:cNvPr>
              <p:cNvSpPr/>
              <p:nvPr/>
            </p:nvSpPr>
            <p:spPr>
              <a:xfrm>
                <a:off x="2733774" y="1638645"/>
                <a:ext cx="949245" cy="1714354"/>
              </a:xfrm>
              <a:prstGeom prst="rect">
                <a:avLst/>
              </a:prstGeom>
              <a:noFill/>
              <a:ln w="28575">
                <a:solidFill>
                  <a:srgbClr val="FFD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63CF09A-B5CC-4BC2-AFE6-E40E22A94A1C}"/>
                  </a:ext>
                </a:extLst>
              </p:cNvPr>
              <p:cNvSpPr/>
              <p:nvPr/>
            </p:nvSpPr>
            <p:spPr>
              <a:xfrm>
                <a:off x="4197972" y="2666032"/>
                <a:ext cx="18172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지원사업 검색</a:t>
                </a:r>
                <a:r>
                  <a:rPr lang="en-US" altLang="ko-KR" sz="10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 </a:t>
                </a:r>
                <a:r>
                  <a:rPr lang="ko-KR" altLang="en-US" sz="10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및</a:t>
                </a:r>
                <a:r>
                  <a:rPr lang="en-US" altLang="ko-KR" sz="10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 </a:t>
                </a:r>
                <a:r>
                  <a:rPr lang="ko-KR" altLang="en-US" sz="10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추천</a:t>
                </a:r>
                <a:endParaRPr lang="en-US" altLang="ko-KR" sz="10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 algn="ctr"/>
                <a:r>
                  <a:rPr lang="ko-KR" altLang="en-US" sz="10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컨설팅 및 </a:t>
                </a:r>
                <a:r>
                  <a:rPr lang="en-US" altLang="ko-KR" sz="10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B2B </a:t>
                </a:r>
                <a:r>
                  <a:rPr lang="ko-KR" altLang="en-US" sz="10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매칭</a:t>
                </a:r>
                <a:endParaRPr lang="en-US" altLang="ko-KR" sz="10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C2F39E9-641F-4D33-B5AB-3201D15FA374}"/>
                  </a:ext>
                </a:extLst>
              </p:cNvPr>
              <p:cNvSpPr/>
              <p:nvPr/>
            </p:nvSpPr>
            <p:spPr>
              <a:xfrm>
                <a:off x="4197973" y="2392483"/>
                <a:ext cx="1817295" cy="96622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0AA9D96-8687-417C-8A1A-03423CBAB8CF}"/>
                  </a:ext>
                </a:extLst>
              </p:cNvPr>
              <p:cNvSpPr/>
              <p:nvPr/>
            </p:nvSpPr>
            <p:spPr>
              <a:xfrm>
                <a:off x="3611488" y="2581427"/>
                <a:ext cx="64509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00" b="1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B2B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AF6FB7A-AD21-43FB-B4A5-E8FC5690A4C3}"/>
                  </a:ext>
                </a:extLst>
              </p:cNvPr>
              <p:cNvSpPr/>
              <p:nvPr/>
            </p:nvSpPr>
            <p:spPr>
              <a:xfrm>
                <a:off x="4197972" y="1877139"/>
                <a:ext cx="1817295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rgbClr val="00ACED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정책</a:t>
                </a:r>
                <a:r>
                  <a:rPr lang="en-US" altLang="ko-KR" sz="1000" b="1" dirty="0">
                    <a:solidFill>
                      <a:srgbClr val="00ACED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/ </a:t>
                </a:r>
                <a:r>
                  <a:rPr lang="ko-KR" altLang="en-US" sz="1000" b="1" dirty="0">
                    <a:solidFill>
                      <a:srgbClr val="00ACED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사업</a:t>
                </a:r>
                <a:r>
                  <a:rPr lang="en-US" altLang="ko-KR" sz="1000" b="1" dirty="0">
                    <a:solidFill>
                      <a:srgbClr val="00ACED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/ </a:t>
                </a:r>
                <a:r>
                  <a:rPr lang="ko-KR" altLang="en-US" sz="1000" b="1" dirty="0">
                    <a:solidFill>
                      <a:srgbClr val="00ACED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콘텐츠 홍보</a:t>
                </a:r>
                <a:endParaRPr lang="en-US" altLang="ko-KR" sz="1000" b="1" dirty="0">
                  <a:solidFill>
                    <a:srgbClr val="00ACE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  <p:sp>
            <p:nvSpPr>
              <p:cNvPr id="65" name="화살표: 오른쪽 64">
                <a:extLst>
                  <a:ext uri="{FF2B5EF4-FFF2-40B4-BE49-F238E27FC236}">
                    <a16:creationId xmlns:a16="http://schemas.microsoft.com/office/drawing/2014/main" id="{65236B9F-46E2-44D3-B9BD-9DE2DEEF446E}"/>
                  </a:ext>
                </a:extLst>
              </p:cNvPr>
              <p:cNvSpPr/>
              <p:nvPr/>
            </p:nvSpPr>
            <p:spPr>
              <a:xfrm>
                <a:off x="3740338" y="2794331"/>
                <a:ext cx="408983" cy="138346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" name="화살표: 오른쪽 65">
                <a:extLst>
                  <a:ext uri="{FF2B5EF4-FFF2-40B4-BE49-F238E27FC236}">
                    <a16:creationId xmlns:a16="http://schemas.microsoft.com/office/drawing/2014/main" id="{CE3ACE05-0FAA-44E9-B557-44605B156BFA}"/>
                  </a:ext>
                </a:extLst>
              </p:cNvPr>
              <p:cNvSpPr/>
              <p:nvPr/>
            </p:nvSpPr>
            <p:spPr>
              <a:xfrm>
                <a:off x="3736003" y="1937677"/>
                <a:ext cx="408983" cy="138346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1030" name="Picture 6" descr="대한민국 정부 - 위키백과, 우리 모두의 백과사전">
              <a:extLst>
                <a:ext uri="{FF2B5EF4-FFF2-40B4-BE49-F238E27FC236}">
                  <a16:creationId xmlns:a16="http://schemas.microsoft.com/office/drawing/2014/main" id="{E7E35A00-D554-4D72-934B-3D6B1E8F8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6" t="8889" r="18333" b="7778"/>
            <a:stretch/>
          </p:blipFill>
          <p:spPr bwMode="auto">
            <a:xfrm>
              <a:off x="1298261" y="2480847"/>
              <a:ext cx="758654" cy="66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131733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EF5EDE-5300-406C-90BE-5303DAF1B4C9}"/>
              </a:ext>
            </a:extLst>
          </p:cNvPr>
          <p:cNvSpPr/>
          <p:nvPr/>
        </p:nvSpPr>
        <p:spPr>
          <a:xfrm>
            <a:off x="161997" y="484394"/>
            <a:ext cx="191476" cy="21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8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F39A35-F9DD-4D81-BB39-9C499D3EEC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421" y="1022350"/>
            <a:ext cx="6450279" cy="2814066"/>
          </a:xfrm>
          <a:prstGeom prst="rect">
            <a:avLst/>
          </a:prstGeom>
          <a:ln w="31750">
            <a:solidFill>
              <a:srgbClr val="F42434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C48F82-6544-44A5-A8A8-0ED294AF5B9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5ED00B-CD22-4AB4-8BF2-1DBE7060C7D7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94A5D3-1A1B-44C8-AC94-0A5CFE5AAFDE}"/>
              </a:ext>
            </a:extLst>
          </p:cNvPr>
          <p:cNvSpPr/>
          <p:nvPr/>
        </p:nvSpPr>
        <p:spPr>
          <a:xfrm>
            <a:off x="776056" y="235310"/>
            <a:ext cx="582099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 1.0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A8477CF-8BD8-4414-A5FC-8093E1EAE128}"/>
              </a:ext>
            </a:extLst>
          </p:cNvPr>
          <p:cNvSpPr/>
          <p:nvPr/>
        </p:nvSpPr>
        <p:spPr>
          <a:xfrm>
            <a:off x="832114" y="251283"/>
            <a:ext cx="405903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D72B421-2637-44CA-9367-AD6F94ABC4FE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03DE9F-534E-43E3-B832-D898BC81E26D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02CF38-519E-4CC1-87AD-8B3C6D3E0C3A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C39E2F-7FA8-4D20-AA6A-F342120A09F1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B68ED2-FC22-4D5C-9B93-A9C5ABE86257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76C3BB-7CFC-4F89-A1D3-BACDCEA10A56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sp>
        <p:nvSpPr>
          <p:cNvPr id="36" name="Shape 10">
            <a:extLst>
              <a:ext uri="{FF2B5EF4-FFF2-40B4-BE49-F238E27FC236}">
                <a16:creationId xmlns:a16="http://schemas.microsoft.com/office/drawing/2014/main" id="{C794C4BE-31A8-4142-8865-CC6550313D44}"/>
              </a:ext>
            </a:extLst>
          </p:cNvPr>
          <p:cNvSpPr/>
          <p:nvPr/>
        </p:nvSpPr>
        <p:spPr>
          <a:xfrm>
            <a:off x="387359" y="577284"/>
            <a:ext cx="2594429" cy="375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 err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BizPack</a:t>
            </a:r>
            <a:r>
              <a:rPr lang="en-US" altLang="ko-KR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1.0 </a:t>
            </a:r>
            <a:r>
              <a:rPr lang="ko-KR" altLang="en-US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엔진 개발</a:t>
            </a:r>
            <a:endParaRPr lang="en-US" altLang="ko-KR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C73A65-1960-4440-8D9B-66C3920A1A09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20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43698469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A380E9-6D6D-4A96-B94C-619AB31D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404" y="1546929"/>
            <a:ext cx="2315679" cy="1468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42E067-8078-4979-8CBD-81E063A525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118" y="1546929"/>
            <a:ext cx="1120819" cy="16606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985677-AE75-4CCC-8468-647CAA6E38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2373" y="1546929"/>
            <a:ext cx="1555595" cy="1537691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C43BF55-4D2F-4730-91B4-3890AE95FCDE}"/>
              </a:ext>
            </a:extLst>
          </p:cNvPr>
          <p:cNvSpPr/>
          <p:nvPr/>
        </p:nvSpPr>
        <p:spPr>
          <a:xfrm>
            <a:off x="1795280" y="2280938"/>
            <a:ext cx="376602" cy="268773"/>
          </a:xfrm>
          <a:prstGeom prst="rightArrow">
            <a:avLst/>
          </a:prstGeom>
          <a:solidFill>
            <a:srgbClr val="F5233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F470818-0D36-44C7-94E8-41338961A70F}"/>
              </a:ext>
            </a:extLst>
          </p:cNvPr>
          <p:cNvSpPr/>
          <p:nvPr/>
        </p:nvSpPr>
        <p:spPr>
          <a:xfrm>
            <a:off x="3946885" y="2280938"/>
            <a:ext cx="376602" cy="268773"/>
          </a:xfrm>
          <a:prstGeom prst="rightArrow">
            <a:avLst/>
          </a:prstGeom>
          <a:solidFill>
            <a:srgbClr val="F5233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E5C60E-1943-4BD3-AB83-FE46A4E6C9F3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16721BD-2588-4C3A-8CAB-00D18EF74197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5406C1-2B13-4724-B3E9-6096DA8E19C5}"/>
              </a:ext>
            </a:extLst>
          </p:cNvPr>
          <p:cNvSpPr/>
          <p:nvPr/>
        </p:nvSpPr>
        <p:spPr>
          <a:xfrm>
            <a:off x="776056" y="235310"/>
            <a:ext cx="582099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 1.0</a:t>
            </a: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1164E69B-C8CF-4009-A6F3-C9BAC7DBC6CD}"/>
              </a:ext>
            </a:extLst>
          </p:cNvPr>
          <p:cNvSpPr/>
          <p:nvPr/>
        </p:nvSpPr>
        <p:spPr>
          <a:xfrm>
            <a:off x="832114" y="251283"/>
            <a:ext cx="405903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FF4BB4-F55B-40B8-8399-002AE83C17AC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675B2E7-E63D-46A5-9D65-F82E0103E00C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A799D-BD46-450D-95E5-CB1C06DC61DC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7A8098-4F8A-4656-A111-D4F6C1D3038C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6C4E7C7-8A45-45BC-A8E2-5672EC82A9F0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430438-019B-4BA8-90A4-C08C12F083B8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2DDD75D9-F595-4FDF-94CF-99559C1F8BA9}"/>
              </a:ext>
            </a:extLst>
          </p:cNvPr>
          <p:cNvSpPr/>
          <p:nvPr/>
        </p:nvSpPr>
        <p:spPr>
          <a:xfrm>
            <a:off x="654812" y="841312"/>
            <a:ext cx="586616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 Push - </a:t>
            </a:r>
            <a:r>
              <a:rPr lang="ko-KR" altLang="en-US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주 </a:t>
            </a:r>
            <a:r>
              <a:rPr lang="en-US" altLang="ko-KR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  <a:r>
              <a:rPr lang="ko-KR" altLang="en-US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회 추천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지원사업 </a:t>
            </a:r>
            <a:r>
              <a:rPr lang="ko-KR" altLang="en-US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카카오톡 알림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D56124-0ADA-4B68-B49B-5BB1464DC437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D2B13F7-0525-4DBF-BA4A-3C9EBBC9861F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9CFADE2-4259-4172-8A1D-425A77041CBF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7B1EF5A-87CC-4247-A8ED-8F7B090DBC85}"/>
              </a:ext>
            </a:extLst>
          </p:cNvPr>
          <p:cNvSpPr/>
          <p:nvPr/>
        </p:nvSpPr>
        <p:spPr>
          <a:xfrm>
            <a:off x="489352" y="3325822"/>
            <a:ext cx="1276350" cy="20426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구독정보 입력</a:t>
            </a:r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57D0D2-44D3-4AF7-846C-173D65EBCF7E}"/>
              </a:ext>
            </a:extLst>
          </p:cNvPr>
          <p:cNvSpPr/>
          <p:nvPr/>
        </p:nvSpPr>
        <p:spPr>
          <a:xfrm>
            <a:off x="2421995" y="3325822"/>
            <a:ext cx="1276350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Push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알림</a:t>
            </a:r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5609BA5-EEAA-4851-BBAA-CB7017528B4B}"/>
              </a:ext>
            </a:extLst>
          </p:cNvPr>
          <p:cNvSpPr/>
          <p:nvPr/>
        </p:nvSpPr>
        <p:spPr>
          <a:xfrm>
            <a:off x="4952068" y="3325822"/>
            <a:ext cx="1276350" cy="20426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정보 수정 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관리</a:t>
            </a:r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7E454E-E758-49AB-9036-EDB0CFFA4B44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21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44A084-A76E-4D68-8FB6-AC0D4A39B27F}"/>
              </a:ext>
            </a:extLst>
          </p:cNvPr>
          <p:cNvSpPr/>
          <p:nvPr/>
        </p:nvSpPr>
        <p:spPr>
          <a:xfrm>
            <a:off x="0" y="3719271"/>
            <a:ext cx="4787900" cy="399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구독정보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: 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사업자구분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개인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법인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예비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), 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대표자 연령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사업게시일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업종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지역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7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관심키워드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등</a:t>
            </a:r>
            <a:endParaRPr lang="en-US" altLang="ko-KR" sz="700" i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Push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알림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: 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입력한 값과 매칭한 지원사업 정보를 구독을 원하는 시간에 주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회 발송</a:t>
            </a:r>
            <a:endParaRPr lang="en-US" altLang="ko-KR" sz="700" i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242301806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768676" y="235310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홍보 </a:t>
            </a:r>
            <a:r>
              <a: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 </a:t>
            </a:r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마케팅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5" y="251283"/>
            <a:ext cx="496860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22165B-CADB-4E13-8BE3-634BAAA3AD1F}"/>
              </a:ext>
            </a:extLst>
          </p:cNvPr>
          <p:cNvGrpSpPr/>
          <p:nvPr/>
        </p:nvGrpSpPr>
        <p:grpSpPr>
          <a:xfrm>
            <a:off x="5104763" y="1487562"/>
            <a:ext cx="1589714" cy="1907570"/>
            <a:chOff x="5021412" y="1487562"/>
            <a:chExt cx="1589714" cy="190757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A827608-8D11-4E9E-9B2D-E349C1BE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293" y="1487562"/>
              <a:ext cx="1147833" cy="162259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0784631-7136-4588-8548-A8320F6C2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21412" y="1772532"/>
              <a:ext cx="1169658" cy="16226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05F34C-F9A9-4606-9394-9166973340E8}"/>
              </a:ext>
            </a:extLst>
          </p:cNvPr>
          <p:cNvGrpSpPr/>
          <p:nvPr/>
        </p:nvGrpSpPr>
        <p:grpSpPr>
          <a:xfrm>
            <a:off x="2903017" y="1615585"/>
            <a:ext cx="1474767" cy="1840452"/>
            <a:chOff x="2903017" y="1615585"/>
            <a:chExt cx="1474767" cy="1840452"/>
          </a:xfrm>
        </p:grpSpPr>
        <p:pic>
          <p:nvPicPr>
            <p:cNvPr id="31" name="_x405163704">
              <a:extLst>
                <a:ext uri="{FF2B5EF4-FFF2-40B4-BE49-F238E27FC236}">
                  <a16:creationId xmlns:a16="http://schemas.microsoft.com/office/drawing/2014/main" id="{4A56AD59-49A1-49A4-B494-C7243D66B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683" y="2550006"/>
              <a:ext cx="856624" cy="906031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_x405161904">
              <a:extLst>
                <a:ext uri="{FF2B5EF4-FFF2-40B4-BE49-F238E27FC236}">
                  <a16:creationId xmlns:a16="http://schemas.microsoft.com/office/drawing/2014/main" id="{AD10F838-0AC2-4483-8D90-B555F2EAF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8869" y="2425062"/>
              <a:ext cx="868915" cy="91903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_x405162552">
              <a:extLst>
                <a:ext uri="{FF2B5EF4-FFF2-40B4-BE49-F238E27FC236}">
                  <a16:creationId xmlns:a16="http://schemas.microsoft.com/office/drawing/2014/main" id="{D0B469AB-0FB8-4DD4-8E96-CDD6BB004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42" y="2349780"/>
              <a:ext cx="877808" cy="92843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_x405161904">
              <a:extLst>
                <a:ext uri="{FF2B5EF4-FFF2-40B4-BE49-F238E27FC236}">
                  <a16:creationId xmlns:a16="http://schemas.microsoft.com/office/drawing/2014/main" id="{523D41A9-D690-4BDA-A630-2130D4A80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817" y="2074508"/>
              <a:ext cx="870592" cy="112165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_x405160824">
              <a:extLst>
                <a:ext uri="{FF2B5EF4-FFF2-40B4-BE49-F238E27FC236}">
                  <a16:creationId xmlns:a16="http://schemas.microsoft.com/office/drawing/2014/main" id="{D63EC14A-DD58-42C9-9DF7-F3FFE772E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4640" y="1702267"/>
              <a:ext cx="870592" cy="112165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_x405160392">
              <a:extLst>
                <a:ext uri="{FF2B5EF4-FFF2-40B4-BE49-F238E27FC236}">
                  <a16:creationId xmlns:a16="http://schemas.microsoft.com/office/drawing/2014/main" id="{E58A9526-9645-431C-9851-0075F7DA7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961" y="1864236"/>
              <a:ext cx="870592" cy="112165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_x405162336">
              <a:extLst>
                <a:ext uri="{FF2B5EF4-FFF2-40B4-BE49-F238E27FC236}">
                  <a16:creationId xmlns:a16="http://schemas.microsoft.com/office/drawing/2014/main" id="{5386D56F-EF2B-43F2-B322-ECB3C781B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622" y="1719912"/>
              <a:ext cx="864438" cy="111372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_x405160392">
              <a:extLst>
                <a:ext uri="{FF2B5EF4-FFF2-40B4-BE49-F238E27FC236}">
                  <a16:creationId xmlns:a16="http://schemas.microsoft.com/office/drawing/2014/main" id="{784872BE-8623-43C7-874D-4A69AFB4C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017" y="1615585"/>
              <a:ext cx="870591" cy="127228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2DA6EB-71C7-4C25-9FC1-6DA68BBD9C72}"/>
              </a:ext>
            </a:extLst>
          </p:cNvPr>
          <p:cNvGrpSpPr/>
          <p:nvPr/>
        </p:nvGrpSpPr>
        <p:grpSpPr>
          <a:xfrm>
            <a:off x="858125" y="1709897"/>
            <a:ext cx="1247154" cy="1710502"/>
            <a:chOff x="858125" y="1709897"/>
            <a:chExt cx="1247154" cy="1710502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02C06D8-938F-4D81-82F3-FD1AFCC08A8C}"/>
                </a:ext>
              </a:extLst>
            </p:cNvPr>
            <p:cNvGrpSpPr/>
            <p:nvPr/>
          </p:nvGrpSpPr>
          <p:grpSpPr>
            <a:xfrm>
              <a:off x="858125" y="1709897"/>
              <a:ext cx="846829" cy="851853"/>
              <a:chOff x="364687" y="2360687"/>
              <a:chExt cx="3695759" cy="29006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92228F39-E654-453D-8CE9-DECB99477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687" y="2413874"/>
                <a:ext cx="3695759" cy="284743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52F74AD-DF51-490A-B946-A8AFD9D09E0E}"/>
                  </a:ext>
                </a:extLst>
              </p:cNvPr>
              <p:cNvSpPr/>
              <p:nvPr/>
            </p:nvSpPr>
            <p:spPr>
              <a:xfrm>
                <a:off x="364687" y="2360687"/>
                <a:ext cx="3695759" cy="872455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CFDDBC6E-363A-47E4-B1A9-25B97EF42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3422" y="1819924"/>
              <a:ext cx="682137" cy="119443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377F2356-5A28-4EF5-89C4-E55B4EEEF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165" y="1947128"/>
              <a:ext cx="658598" cy="119443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F1E5062-587D-49D5-BF73-91EB0DD32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6681" y="2105334"/>
              <a:ext cx="658598" cy="131506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8" name="Shape 10">
            <a:extLst>
              <a:ext uri="{FF2B5EF4-FFF2-40B4-BE49-F238E27FC236}">
                <a16:creationId xmlns:a16="http://schemas.microsoft.com/office/drawing/2014/main" id="{E4413FC9-EFA1-49FC-A6BD-DE8E4BB4ECDE}"/>
              </a:ext>
            </a:extLst>
          </p:cNvPr>
          <p:cNvSpPr/>
          <p:nvPr/>
        </p:nvSpPr>
        <p:spPr>
          <a:xfrm>
            <a:off x="654812" y="841312"/>
            <a:ext cx="586616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자체 온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오프라인 마케팅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+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정부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지자체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공공기관의 적극적인 협조</a:t>
            </a:r>
            <a:endParaRPr lang="en-US" altLang="ko-KR" sz="1050" u="sng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F17D35E-46D3-4625-80EE-71C1DC4E41EC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6BC0F22-30E1-40EE-9B1E-FBB123654E41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79E6AB0-FACF-42BA-80E3-0E492B6AB578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8D7E2CE-2679-4F12-98EF-09BA36AE995C}"/>
              </a:ext>
            </a:extLst>
          </p:cNvPr>
          <p:cNvSpPr/>
          <p:nvPr/>
        </p:nvSpPr>
        <p:spPr>
          <a:xfrm>
            <a:off x="505067" y="3665628"/>
            <a:ext cx="1883227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정부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공공기관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지자체 홍보</a:t>
            </a:r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68C1366-0A02-4DFE-BBCC-1BD4FE742FA4}"/>
              </a:ext>
            </a:extLst>
          </p:cNvPr>
          <p:cNvSpPr/>
          <p:nvPr/>
        </p:nvSpPr>
        <p:spPr>
          <a:xfrm>
            <a:off x="2715986" y="3665628"/>
            <a:ext cx="1883227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약 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70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여 건의 언론보도</a:t>
            </a:r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52238B4-2C3B-467B-8A58-80316062BF5B}"/>
              </a:ext>
            </a:extLst>
          </p:cNvPr>
          <p:cNvSpPr/>
          <p:nvPr/>
        </p:nvSpPr>
        <p:spPr>
          <a:xfrm>
            <a:off x="5066962" y="3665628"/>
            <a:ext cx="1883227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중소벤처기업부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대구광역시 공문</a:t>
            </a:r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E223A9-1943-4032-ACBA-5AC5228356C6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22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311873895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768676" y="235310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홍보 </a:t>
            </a:r>
            <a:r>
              <a: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 </a:t>
            </a:r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마케팅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5" y="251283"/>
            <a:ext cx="496860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pic>
        <p:nvPicPr>
          <p:cNvPr id="40" name="_x563960448">
            <a:extLst>
              <a:ext uri="{FF2B5EF4-FFF2-40B4-BE49-F238E27FC236}">
                <a16:creationId xmlns:a16="http://schemas.microsoft.com/office/drawing/2014/main" id="{4C14F1DC-6A83-4359-8B5E-60B4040C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685" y="1392595"/>
            <a:ext cx="1632086" cy="234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_x563958936">
            <a:extLst>
              <a:ext uri="{FF2B5EF4-FFF2-40B4-BE49-F238E27FC236}">
                <a16:creationId xmlns:a16="http://schemas.microsoft.com/office/drawing/2014/main" id="{708CC1F7-4147-46D0-AA7D-497BFF777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6144" y="1559145"/>
            <a:ext cx="3286804" cy="213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B29298-D835-4F67-AB34-921717CA9F11}"/>
              </a:ext>
            </a:extLst>
          </p:cNvPr>
          <p:cNvSpPr/>
          <p:nvPr/>
        </p:nvSpPr>
        <p:spPr>
          <a:xfrm rot="19765813">
            <a:off x="1388133" y="2159970"/>
            <a:ext cx="937964" cy="246221"/>
          </a:xfrm>
          <a:prstGeom prst="rect">
            <a:avLst/>
          </a:prstGeom>
          <a:solidFill>
            <a:srgbClr val="F523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confidential</a:t>
            </a:r>
            <a:endParaRPr lang="en-US" altLang="ko-KR" sz="1000" b="1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423DB36-511F-4672-8A45-DC06CFCEF4D8}"/>
              </a:ext>
            </a:extLst>
          </p:cNvPr>
          <p:cNvSpPr/>
          <p:nvPr/>
        </p:nvSpPr>
        <p:spPr>
          <a:xfrm rot="19765813">
            <a:off x="4640564" y="2097736"/>
            <a:ext cx="937964" cy="246221"/>
          </a:xfrm>
          <a:prstGeom prst="rect">
            <a:avLst/>
          </a:prstGeom>
          <a:solidFill>
            <a:srgbClr val="F523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confidential</a:t>
            </a:r>
            <a:endParaRPr lang="en-US" altLang="ko-KR" sz="1000" b="1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Shape 10">
            <a:extLst>
              <a:ext uri="{FF2B5EF4-FFF2-40B4-BE49-F238E27FC236}">
                <a16:creationId xmlns:a16="http://schemas.microsoft.com/office/drawing/2014/main" id="{2F951E5C-829C-4D06-BAA7-B349217D0989}"/>
              </a:ext>
            </a:extLst>
          </p:cNvPr>
          <p:cNvSpPr/>
          <p:nvPr/>
        </p:nvSpPr>
        <p:spPr>
          <a:xfrm>
            <a:off x="654812" y="841312"/>
            <a:ext cx="586616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청와대 보고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‘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19.11)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및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‘2020 </a:t>
            </a:r>
            <a:r>
              <a:rPr lang="ko-KR" altLang="en-US" sz="1400" b="1" dirty="0" err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중기부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공통자율과제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 err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중기부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-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기업 협력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＇ 선정</a:t>
            </a:r>
            <a:endParaRPr lang="en-US" altLang="ko-KR" sz="1050" u="sng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3B8E0E2-9AB1-43EB-89F5-D1714B4B80D7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5D5CC02-BC3F-423B-9557-D061D272971F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ABA1DA2-1611-4498-BB99-B858ED60B7C8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401D204-2DBB-494F-B9F3-1C128A5038F0}"/>
              </a:ext>
            </a:extLst>
          </p:cNvPr>
          <p:cNvSpPr/>
          <p:nvPr/>
        </p:nvSpPr>
        <p:spPr>
          <a:xfrm>
            <a:off x="768676" y="3788747"/>
            <a:ext cx="2204931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청와대 보고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(‘19.11)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804A0C-154E-4FBF-AA4C-553BA512E138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23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22C9DE6-1C3C-43B4-B10C-695606D5016E}"/>
              </a:ext>
            </a:extLst>
          </p:cNvPr>
          <p:cNvSpPr/>
          <p:nvPr/>
        </p:nvSpPr>
        <p:spPr>
          <a:xfrm>
            <a:off x="3960549" y="3808974"/>
            <a:ext cx="2297993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‘20 </a:t>
            </a:r>
            <a:r>
              <a:rPr lang="ko-KR" altLang="en-US" sz="9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중기부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공통자율과제 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중기부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협력과제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904828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24735" y="235310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데이터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5" y="251283"/>
            <a:ext cx="388607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id="{659F7036-8FAA-433F-960E-41D418DE4127}"/>
              </a:ext>
            </a:extLst>
          </p:cNvPr>
          <p:cNvSpPr/>
          <p:nvPr/>
        </p:nvSpPr>
        <p:spPr>
          <a:xfrm>
            <a:off x="0" y="678969"/>
            <a:ext cx="7315200" cy="45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중소기업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21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만 명이 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BizBot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을 선택했습니다</a:t>
            </a:r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.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05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월평균 약 </a:t>
            </a:r>
            <a:r>
              <a:rPr lang="en-US" altLang="ko-KR" sz="105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1</a:t>
            </a:r>
            <a:r>
              <a:rPr lang="ko-KR" altLang="en-US" sz="105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만명 증가</a:t>
            </a:r>
            <a:r>
              <a:rPr lang="en-US" altLang="ko-KR" sz="105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, 2021</a:t>
            </a:r>
            <a:r>
              <a:rPr lang="ko-KR" altLang="en-US" sz="105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년 목표 </a:t>
            </a:r>
            <a:r>
              <a:rPr lang="en-US" altLang="ko-KR" sz="105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50</a:t>
            </a:r>
            <a:r>
              <a:rPr lang="ko-KR" altLang="en-US" sz="105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만 명</a:t>
            </a:r>
            <a:endParaRPr lang="en-US" altLang="ko-KR" sz="1050" b="1" dirty="0">
              <a:latin typeface="나눔스퀘어" panose="020B0600000101010101" pitchFamily="50" charset="-127"/>
              <a:ea typeface="나눔스퀘어" panose="020B0600000101010101" pitchFamily="50" charset="-127"/>
              <a:cs typeface="ConduitITCStd Bold"/>
              <a:sym typeface="ConduitITCStd Bold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60B2D9-95C0-43B7-9A90-E9F604E10F53}"/>
              </a:ext>
            </a:extLst>
          </p:cNvPr>
          <p:cNvSpPr/>
          <p:nvPr/>
        </p:nvSpPr>
        <p:spPr>
          <a:xfrm rot="20652703">
            <a:off x="1221492" y="539342"/>
            <a:ext cx="937964" cy="230832"/>
          </a:xfrm>
          <a:prstGeom prst="rect">
            <a:avLst/>
          </a:prstGeom>
          <a:solidFill>
            <a:srgbClr val="F52334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구독자 증가</a:t>
            </a:r>
            <a:endParaRPr lang="en-US" altLang="ko-KR" sz="900" b="1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4F7F85-152F-44BE-ACF4-478C2D6D9573}"/>
              </a:ext>
            </a:extLst>
          </p:cNvPr>
          <p:cNvSpPr txBox="1"/>
          <p:nvPr/>
        </p:nvSpPr>
        <p:spPr>
          <a:xfrm>
            <a:off x="1233533" y="1359394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구독자 수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00C1D1-91DE-4E02-8477-083F471103CB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24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CDFDEF3A-8D06-4EB3-B590-3B69A7F37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814100"/>
              </p:ext>
            </p:extLst>
          </p:nvPr>
        </p:nvGraphicFramePr>
        <p:xfrm>
          <a:off x="1126742" y="1343203"/>
          <a:ext cx="5061715" cy="2695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4A6BD5E-E78E-4114-8E7E-314366A201C8}"/>
              </a:ext>
            </a:extLst>
          </p:cNvPr>
          <p:cNvSpPr/>
          <p:nvPr/>
        </p:nvSpPr>
        <p:spPr>
          <a:xfrm>
            <a:off x="2715985" y="3804743"/>
            <a:ext cx="1883227" cy="20426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월별 누적구독자 수 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(‘21.02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기준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0D3DE6-5BC1-41A2-ABB7-6F6C2CCED9ED}"/>
              </a:ext>
            </a:extLst>
          </p:cNvPr>
          <p:cNvSpPr/>
          <p:nvPr/>
        </p:nvSpPr>
        <p:spPr>
          <a:xfrm>
            <a:off x="5218871" y="1345316"/>
            <a:ext cx="689455" cy="243599"/>
          </a:xfrm>
          <a:prstGeom prst="rect">
            <a:avLst/>
          </a:prstGeom>
          <a:noFill/>
          <a:ln w="1905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2189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24735" y="235310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데이터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5" y="251283"/>
            <a:ext cx="388607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60B2D9-95C0-43B7-9A90-E9F604E10F53}"/>
              </a:ext>
            </a:extLst>
          </p:cNvPr>
          <p:cNvSpPr/>
          <p:nvPr/>
        </p:nvSpPr>
        <p:spPr>
          <a:xfrm rot="20652703">
            <a:off x="1041602" y="536174"/>
            <a:ext cx="1342498" cy="230832"/>
          </a:xfrm>
          <a:prstGeom prst="rect">
            <a:avLst/>
          </a:prstGeom>
          <a:solidFill>
            <a:srgbClr val="F52334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지원사업 검색 건 수</a:t>
            </a:r>
            <a:endParaRPr lang="en-US" altLang="ko-KR" sz="900" b="1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7845CF-F510-4D55-AA8C-B0B1A100D3BC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25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" name="Shape 10">
            <a:extLst>
              <a:ext uri="{FF2B5EF4-FFF2-40B4-BE49-F238E27FC236}">
                <a16:creationId xmlns:a16="http://schemas.microsoft.com/office/drawing/2014/main" id="{DA3474FF-29EA-4C96-9007-596F81624680}"/>
              </a:ext>
            </a:extLst>
          </p:cNvPr>
          <p:cNvSpPr/>
          <p:nvPr/>
        </p:nvSpPr>
        <p:spPr>
          <a:xfrm>
            <a:off x="0" y="678969"/>
            <a:ext cx="7315200" cy="43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중소기업의 니즈를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BizBot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은 알고 있습니다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.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0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누적 약 </a:t>
            </a:r>
            <a:r>
              <a:rPr lang="en-US" altLang="ko-KR" sz="10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234  </a:t>
            </a:r>
            <a:r>
              <a:rPr lang="ko-KR" altLang="en-US" sz="10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만 건</a:t>
            </a:r>
            <a:r>
              <a:rPr lang="en-US" altLang="ko-KR" sz="10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, 2021</a:t>
            </a:r>
            <a:r>
              <a:rPr lang="ko-KR" altLang="en-US" sz="10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년 목표 </a:t>
            </a:r>
            <a:r>
              <a:rPr lang="en-US" altLang="ko-KR" sz="10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500</a:t>
            </a:r>
            <a:r>
              <a:rPr lang="ko-KR" altLang="en-US" sz="10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만 건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nduitITCStd Bold"/>
              <a:sym typeface="ConduitITCStd Bold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5942F25D-CA52-4D1A-BA27-20E97B38D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118595"/>
              </p:ext>
            </p:extLst>
          </p:nvPr>
        </p:nvGraphicFramePr>
        <p:xfrm>
          <a:off x="519783" y="1355962"/>
          <a:ext cx="5507615" cy="2523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D2A44F-DF71-4378-89E6-B5BD486101C7}"/>
              </a:ext>
            </a:extLst>
          </p:cNvPr>
          <p:cNvSpPr/>
          <p:nvPr/>
        </p:nvSpPr>
        <p:spPr>
          <a:xfrm>
            <a:off x="2460625" y="3804744"/>
            <a:ext cx="2393950" cy="20426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월별 누적 지원사업 검색 건 수 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(‘21.02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기준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5585DC-ECB4-4C89-A925-F4D09A0B6290}"/>
              </a:ext>
            </a:extLst>
          </p:cNvPr>
          <p:cNvSpPr/>
          <p:nvPr/>
        </p:nvSpPr>
        <p:spPr>
          <a:xfrm>
            <a:off x="5167702" y="1355962"/>
            <a:ext cx="791849" cy="230840"/>
          </a:xfrm>
          <a:prstGeom prst="rect">
            <a:avLst/>
          </a:prstGeom>
          <a:noFill/>
          <a:ln w="1905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68893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24735" y="235310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데이터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5" y="251283"/>
            <a:ext cx="388607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id="{659F7036-8FAA-433F-960E-41D418DE4127}"/>
              </a:ext>
            </a:extLst>
          </p:cNvPr>
          <p:cNvSpPr/>
          <p:nvPr/>
        </p:nvSpPr>
        <p:spPr>
          <a:xfrm>
            <a:off x="0" y="678969"/>
            <a:ext cx="7315200" cy="2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가장 강력한 </a:t>
            </a:r>
            <a:r>
              <a:rPr lang="ko-KR" altLang="en-US" sz="10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정책전달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플랫폼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(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발송대비 열람 </a:t>
            </a:r>
            <a:r>
              <a:rPr lang="en-US" altLang="ko-KR" sz="10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73.74%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60B2D9-95C0-43B7-9A90-E9F604E10F53}"/>
              </a:ext>
            </a:extLst>
          </p:cNvPr>
          <p:cNvSpPr/>
          <p:nvPr/>
        </p:nvSpPr>
        <p:spPr>
          <a:xfrm rot="20652703">
            <a:off x="1192289" y="537807"/>
            <a:ext cx="996370" cy="230832"/>
          </a:xfrm>
          <a:prstGeom prst="rect">
            <a:avLst/>
          </a:prstGeom>
          <a:solidFill>
            <a:srgbClr val="F52334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뉴스레터 발송</a:t>
            </a:r>
            <a:endParaRPr lang="en-US" altLang="ko-KR" sz="900" b="1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0D6049-68A3-4543-9EFB-91E7AEA24F60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26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FF56EC45-C8E2-4914-ACE8-EE97F7DE24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810054"/>
              </p:ext>
            </p:extLst>
          </p:nvPr>
        </p:nvGraphicFramePr>
        <p:xfrm>
          <a:off x="1031100" y="868469"/>
          <a:ext cx="5253000" cy="2936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89505AD-1B2A-4FFA-AB40-AF0E77614989}"/>
              </a:ext>
            </a:extLst>
          </p:cNvPr>
          <p:cNvSpPr/>
          <p:nvPr/>
        </p:nvSpPr>
        <p:spPr>
          <a:xfrm>
            <a:off x="2460625" y="3804744"/>
            <a:ext cx="2393950" cy="20426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월별 뉴스레터 발송 실적 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(21.02 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기준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425531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24735" y="235310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데이터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5" y="251283"/>
            <a:ext cx="388607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id="{659F7036-8FAA-433F-960E-41D418DE4127}"/>
              </a:ext>
            </a:extLst>
          </p:cNvPr>
          <p:cNvSpPr/>
          <p:nvPr/>
        </p:nvSpPr>
        <p:spPr>
          <a:xfrm>
            <a:off x="654812" y="760521"/>
            <a:ext cx="5866161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사용자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성별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/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지역별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연령별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업종별 등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DB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수집 및 분석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lvl="0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  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서비스 고도화 및 정부지원사업 공급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수요 예측 데이터 축적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7B7D9F-C782-40BF-8615-811395E6DE7B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19B5E2FF-6F2F-461D-A97C-F55B08E53764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B192EC1F-01F6-48EF-A900-24FD4E61C65B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0C0CE2C-6957-4B73-9E2A-EDB0D0098316}"/>
              </a:ext>
            </a:extLst>
          </p:cNvPr>
          <p:cNvGrpSpPr/>
          <p:nvPr/>
        </p:nvGrpSpPr>
        <p:grpSpPr>
          <a:xfrm>
            <a:off x="444344" y="1825419"/>
            <a:ext cx="1613885" cy="1571027"/>
            <a:chOff x="453571" y="1825419"/>
            <a:chExt cx="1613885" cy="157102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8FE9DF0-A664-4F81-BA91-7FAC3AFF14AD}"/>
                </a:ext>
              </a:extLst>
            </p:cNvPr>
            <p:cNvSpPr txBox="1"/>
            <p:nvPr/>
          </p:nvSpPr>
          <p:spPr>
            <a:xfrm>
              <a:off x="453571" y="2707159"/>
              <a:ext cx="15631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9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600000101010101" charset="-127"/>
                  <a:ea typeface="Noto Sans CJK KR Regular" panose="020B0600000101010101" charset="-127"/>
                  <a:cs typeface="+mn-cs"/>
                </a:defRPr>
              </a:pPr>
              <a:r>
                <a:rPr lang="ko-KR" altLang="en-US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청년</a:t>
              </a:r>
              <a:r>
                <a:rPr lang="en-US" altLang="ko-KR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sz="1800" b="1" kern="1200" dirty="0">
                  <a:solidFill>
                    <a:srgbClr val="F424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65</a:t>
              </a:r>
              <a:r>
                <a:rPr lang="en-US" altLang="ko-KR" sz="1800" b="1" kern="1200" dirty="0">
                  <a:solidFill>
                    <a:srgbClr val="F523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%</a:t>
              </a:r>
              <a:endParaRPr lang="ko-KR" altLang="en-US" sz="1800" b="1" kern="1200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04BC5496-68FB-457A-9D01-9A9F306571E6}"/>
                </a:ext>
              </a:extLst>
            </p:cNvPr>
            <p:cNvSpPr/>
            <p:nvPr/>
          </p:nvSpPr>
          <p:spPr>
            <a:xfrm>
              <a:off x="649881" y="3192185"/>
              <a:ext cx="1276350" cy="204261"/>
            </a:xfrm>
            <a:prstGeom prst="roundRect">
              <a:avLst>
                <a:gd name="adj" fmla="val 50000"/>
              </a:avLst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연령별통계</a:t>
              </a:r>
              <a:endPara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C4918788-C1C7-4CF2-91CC-158049AD0B57}"/>
                </a:ext>
              </a:extLst>
            </p:cNvPr>
            <p:cNvSpPr/>
            <p:nvPr/>
          </p:nvSpPr>
          <p:spPr>
            <a:xfrm>
              <a:off x="1469894" y="2282619"/>
              <a:ext cx="372961" cy="372961"/>
            </a:xfrm>
            <a:prstGeom prst="ellipse">
              <a:avLst/>
            </a:prstGeom>
            <a:solidFill>
              <a:srgbClr val="F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BE964AD-6EC6-49D8-B56B-4C638505C49E}"/>
                </a:ext>
              </a:extLst>
            </p:cNvPr>
            <p:cNvSpPr txBox="1"/>
            <p:nvPr/>
          </p:nvSpPr>
          <p:spPr>
            <a:xfrm>
              <a:off x="1422112" y="2343456"/>
              <a:ext cx="5468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rgbClr val="F523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35</a:t>
              </a:r>
              <a:r>
                <a:rPr lang="en-US" altLang="ko-KR" sz="1200" b="1" kern="1200" dirty="0">
                  <a:solidFill>
                    <a:srgbClr val="F523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%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5D87D6A-901E-404B-87EA-B124D96F2C02}"/>
                </a:ext>
              </a:extLst>
            </p:cNvPr>
            <p:cNvSpPr txBox="1"/>
            <p:nvPr/>
          </p:nvSpPr>
          <p:spPr>
            <a:xfrm>
              <a:off x="1323577" y="2231040"/>
              <a:ext cx="74387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 kern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중장년</a:t>
              </a:r>
              <a:endPara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" name="그래픽 5" descr="남자">
              <a:extLst>
                <a:ext uri="{FF2B5EF4-FFF2-40B4-BE49-F238E27FC236}">
                  <a16:creationId xmlns:a16="http://schemas.microsoft.com/office/drawing/2014/main" id="{99F63B28-914D-4F69-8283-90857EFC0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522" y="1825419"/>
              <a:ext cx="914400" cy="914400"/>
            </a:xfrm>
            <a:prstGeom prst="rect">
              <a:avLst/>
            </a:prstGeom>
          </p:spPr>
        </p:pic>
        <p:pic>
          <p:nvPicPr>
            <p:cNvPr id="124" name="그래픽 123" descr="남자">
              <a:extLst>
                <a:ext uri="{FF2B5EF4-FFF2-40B4-BE49-F238E27FC236}">
                  <a16:creationId xmlns:a16="http://schemas.microsoft.com/office/drawing/2014/main" id="{EFD84D34-835C-4FBE-BDAF-45E90D2B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4642" y="2286834"/>
              <a:ext cx="411875" cy="411875"/>
            </a:xfrm>
            <a:prstGeom prst="rect">
              <a:avLst/>
            </a:prstGeom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9580286-8953-4B41-9F97-D4FD797A0608}"/>
              </a:ext>
            </a:extLst>
          </p:cNvPr>
          <p:cNvGrpSpPr/>
          <p:nvPr/>
        </p:nvGrpSpPr>
        <p:grpSpPr>
          <a:xfrm>
            <a:off x="5256972" y="1684808"/>
            <a:ext cx="1613885" cy="1711638"/>
            <a:chOff x="5266199" y="1684808"/>
            <a:chExt cx="1613885" cy="171163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15505B-B540-410A-BE53-7F2B61C56501}"/>
                </a:ext>
              </a:extLst>
            </p:cNvPr>
            <p:cNvSpPr txBox="1"/>
            <p:nvPr/>
          </p:nvSpPr>
          <p:spPr>
            <a:xfrm>
              <a:off x="5266199" y="2707159"/>
              <a:ext cx="15631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9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CJK KR Regular" panose="020B0600000101010101" charset="-127"/>
                  <a:ea typeface="Noto Sans CJK KR Regular" panose="020B0600000101010101" charset="-127"/>
                  <a:cs typeface="+mn-cs"/>
                </a:defRPr>
              </a:pPr>
              <a:r>
                <a:rPr lang="ko-KR" altLang="en-US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</a:t>
              </a:r>
              <a:r>
                <a:rPr lang="en-US" altLang="ko-KR" sz="18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sz="1800" b="1" kern="1200" dirty="0">
                  <a:solidFill>
                    <a:srgbClr val="F523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33%</a:t>
              </a:r>
              <a:endParaRPr lang="ko-KR" altLang="en-US" sz="1800" b="1" kern="1200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50C8538-C13E-4050-89CC-E7FF6D189C6E}"/>
                </a:ext>
              </a:extLst>
            </p:cNvPr>
            <p:cNvSpPr/>
            <p:nvPr/>
          </p:nvSpPr>
          <p:spPr>
            <a:xfrm>
              <a:off x="5462509" y="3192185"/>
              <a:ext cx="1276350" cy="204261"/>
            </a:xfrm>
            <a:prstGeom prst="roundRect">
              <a:avLst>
                <a:gd name="adj" fmla="val 50000"/>
              </a:avLst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지역별통계</a:t>
              </a:r>
              <a:endPara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5C57F6A-4FA9-4DC0-A9A9-03F0DAB45A9D}"/>
                </a:ext>
              </a:extLst>
            </p:cNvPr>
            <p:cNvSpPr/>
            <p:nvPr/>
          </p:nvSpPr>
          <p:spPr>
            <a:xfrm>
              <a:off x="6282522" y="2282619"/>
              <a:ext cx="372961" cy="372961"/>
            </a:xfrm>
            <a:prstGeom prst="ellipse">
              <a:avLst/>
            </a:prstGeom>
            <a:solidFill>
              <a:srgbClr val="F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E354993-275B-495A-A5F7-84D4BCBABA1F}"/>
                </a:ext>
              </a:extLst>
            </p:cNvPr>
            <p:cNvSpPr txBox="1"/>
            <p:nvPr/>
          </p:nvSpPr>
          <p:spPr>
            <a:xfrm>
              <a:off x="6234740" y="2343456"/>
              <a:ext cx="5468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kern="1200" dirty="0">
                  <a:solidFill>
                    <a:srgbClr val="F523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24%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E71AB1B-92D0-4937-B1CF-E50CA3BC5EAB}"/>
                </a:ext>
              </a:extLst>
            </p:cNvPr>
            <p:cNvSpPr txBox="1"/>
            <p:nvPr/>
          </p:nvSpPr>
          <p:spPr>
            <a:xfrm>
              <a:off x="6136205" y="2231040"/>
              <a:ext cx="74387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</a:t>
              </a:r>
              <a:endPara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CCE8BC91-B42E-4164-995F-9901BFCFCFE0}"/>
                </a:ext>
              </a:extLst>
            </p:cNvPr>
            <p:cNvSpPr/>
            <p:nvPr/>
          </p:nvSpPr>
          <p:spPr>
            <a:xfrm>
              <a:off x="5921848" y="1881021"/>
              <a:ext cx="289534" cy="289534"/>
            </a:xfrm>
            <a:prstGeom prst="ellipse">
              <a:avLst/>
            </a:prstGeom>
            <a:solidFill>
              <a:srgbClr val="F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00DBF14-A4C4-4C0C-A786-430E01635CC4}"/>
                </a:ext>
              </a:extLst>
            </p:cNvPr>
            <p:cNvSpPr txBox="1"/>
            <p:nvPr/>
          </p:nvSpPr>
          <p:spPr>
            <a:xfrm>
              <a:off x="5874065" y="1941857"/>
              <a:ext cx="5468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kern="1200" dirty="0">
                  <a:solidFill>
                    <a:srgbClr val="F523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20%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EA888C-C588-45E6-9C48-D51911AD9C0E}"/>
                </a:ext>
              </a:extLst>
            </p:cNvPr>
            <p:cNvSpPr txBox="1"/>
            <p:nvPr/>
          </p:nvSpPr>
          <p:spPr>
            <a:xfrm>
              <a:off x="5775531" y="1829441"/>
              <a:ext cx="43254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기타</a:t>
              </a:r>
              <a:endPara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33" name="그래픽 32" descr="표식">
              <a:extLst>
                <a:ext uri="{FF2B5EF4-FFF2-40B4-BE49-F238E27FC236}">
                  <a16:creationId xmlns:a16="http://schemas.microsoft.com/office/drawing/2014/main" id="{CA95CD07-19B9-44F9-944E-F065B5E05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01622" y="1684808"/>
              <a:ext cx="514098" cy="514098"/>
            </a:xfrm>
            <a:prstGeom prst="rect">
              <a:avLst/>
            </a:prstGeom>
          </p:spPr>
        </p:pic>
        <p:pic>
          <p:nvPicPr>
            <p:cNvPr id="41" name="그래픽 40" descr="도시">
              <a:extLst>
                <a:ext uri="{FF2B5EF4-FFF2-40B4-BE49-F238E27FC236}">
                  <a16:creationId xmlns:a16="http://schemas.microsoft.com/office/drawing/2014/main" id="{B2C2DDD8-AA50-43CE-8AEF-323AC11A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77237" y="1992580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85FA5B-EE5D-4DD2-A5A1-30605788F536}"/>
              </a:ext>
            </a:extLst>
          </p:cNvPr>
          <p:cNvGrpSpPr/>
          <p:nvPr/>
        </p:nvGrpSpPr>
        <p:grpSpPr>
          <a:xfrm>
            <a:off x="2789057" y="1825419"/>
            <a:ext cx="1814710" cy="1567005"/>
            <a:chOff x="3401663" y="1090018"/>
            <a:chExt cx="1814710" cy="156700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C69AFA6-BC46-492F-93C1-32F4BE0B9831}"/>
                </a:ext>
              </a:extLst>
            </p:cNvPr>
            <p:cNvGrpSpPr/>
            <p:nvPr/>
          </p:nvGrpSpPr>
          <p:grpSpPr>
            <a:xfrm>
              <a:off x="3401663" y="1290945"/>
              <a:ext cx="1563134" cy="1046123"/>
              <a:chOff x="970621" y="2575063"/>
              <a:chExt cx="1563134" cy="104612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8D25D9-0E18-4D34-BA5E-F36E3C38779E}"/>
                  </a:ext>
                </a:extLst>
              </p:cNvPr>
              <p:cNvSpPr txBox="1"/>
              <p:nvPr/>
            </p:nvSpPr>
            <p:spPr>
              <a:xfrm>
                <a:off x="970621" y="3251854"/>
                <a:ext cx="15631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defRPr sz="9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Noto Sans CJK KR Regular" panose="020B0600000101010101" charset="-127"/>
                    <a:ea typeface="Noto Sans CJK KR Regular" panose="020B0600000101010101" charset="-127"/>
                    <a:cs typeface="+mn-cs"/>
                  </a:defRPr>
                </a:pPr>
                <a:fld id="{EF1EFD0B-BE75-4C1F-AFFA-8012F056B93E}" type="CATEGORYNAME">
                  <a:rPr lang="ko-KR" altLang="en-US" sz="1800" b="1" kern="120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pPr algn="ctr" rtl="0">
                    <a:defRPr sz="900" b="0" i="0" u="none" strike="noStrike" kern="1200" baseline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Noto Sans CJK KR Regular" panose="020B0600000101010101" charset="-127"/>
                      <a:ea typeface="Noto Sans CJK KR Regular" panose="020B0600000101010101" charset="-127"/>
                      <a:cs typeface="+mn-cs"/>
                    </a:defRPr>
                  </a:pPr>
                  <a:t>제조업</a:t>
                </a:fld>
                <a:r>
                  <a:rPr lang="en-US" altLang="ko-KR" sz="1800" b="1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en-US" altLang="ko-KR" sz="1800" b="1" kern="1200" dirty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38%</a:t>
                </a:r>
                <a:endParaRPr lang="ko-KR" altLang="en-US" sz="1800" b="1" kern="12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67" name="그래픽 9" descr="태양열 전지판">
                <a:extLst>
                  <a:ext uri="{FF2B5EF4-FFF2-40B4-BE49-F238E27FC236}">
                    <a16:creationId xmlns:a16="http://schemas.microsoft.com/office/drawing/2014/main" id="{6DD261BD-E193-45F7-BDCF-2B05E44C132E}"/>
                  </a:ext>
                </a:extLst>
              </p:cNvPr>
              <p:cNvGrpSpPr/>
              <p:nvPr/>
            </p:nvGrpSpPr>
            <p:grpSpPr>
              <a:xfrm>
                <a:off x="1073147" y="2575063"/>
                <a:ext cx="676791" cy="676791"/>
                <a:chOff x="3202654" y="2244258"/>
                <a:chExt cx="676791" cy="676791"/>
              </a:xfrm>
              <a:solidFill>
                <a:srgbClr val="F42434"/>
              </a:solidFill>
            </p:grpSpPr>
            <p:sp>
              <p:nvSpPr>
                <p:cNvPr id="68" name="자유형: 도형 67">
                  <a:extLst>
                    <a:ext uri="{FF2B5EF4-FFF2-40B4-BE49-F238E27FC236}">
                      <a16:creationId xmlns:a16="http://schemas.microsoft.com/office/drawing/2014/main" id="{0535F6B3-1C8D-425A-9B8C-E72110C9E315}"/>
                    </a:ext>
                  </a:extLst>
                </p:cNvPr>
                <p:cNvSpPr/>
                <p:nvPr/>
              </p:nvSpPr>
              <p:spPr>
                <a:xfrm>
                  <a:off x="3230853" y="2370345"/>
                  <a:ext cx="35249" cy="14099"/>
                </a:xfrm>
                <a:custGeom>
                  <a:avLst/>
                  <a:gdLst>
                    <a:gd name="connsiteX0" fmla="*/ 0 w 35249"/>
                    <a:gd name="connsiteY0" fmla="*/ 0 h 14099"/>
                    <a:gd name="connsiteX1" fmla="*/ 35250 w 35249"/>
                    <a:gd name="connsiteY1" fmla="*/ 0 h 14099"/>
                    <a:gd name="connsiteX2" fmla="*/ 35250 w 35249"/>
                    <a:gd name="connsiteY2" fmla="*/ 14100 h 14099"/>
                    <a:gd name="connsiteX3" fmla="*/ 0 w 35249"/>
                    <a:gd name="connsiteY3" fmla="*/ 14100 h 14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249" h="14099">
                      <a:moveTo>
                        <a:pt x="0" y="0"/>
                      </a:moveTo>
                      <a:lnTo>
                        <a:pt x="35250" y="0"/>
                      </a:lnTo>
                      <a:lnTo>
                        <a:pt x="35250" y="14100"/>
                      </a:lnTo>
                      <a:lnTo>
                        <a:pt x="0" y="14100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9" name="자유형: 도형 68">
                  <a:extLst>
                    <a:ext uri="{FF2B5EF4-FFF2-40B4-BE49-F238E27FC236}">
                      <a16:creationId xmlns:a16="http://schemas.microsoft.com/office/drawing/2014/main" id="{432A33E4-AAB1-47FD-8E92-92122E6918A1}"/>
                    </a:ext>
                  </a:extLst>
                </p:cNvPr>
                <p:cNvSpPr/>
                <p:nvPr/>
              </p:nvSpPr>
              <p:spPr>
                <a:xfrm>
                  <a:off x="3254569" y="2309307"/>
                  <a:ext cx="34438" cy="35249"/>
                </a:xfrm>
                <a:custGeom>
                  <a:avLst/>
                  <a:gdLst>
                    <a:gd name="connsiteX0" fmla="*/ 24470 w 34438"/>
                    <a:gd name="connsiteY0" fmla="*/ 35250 h 35249"/>
                    <a:gd name="connsiteX1" fmla="*/ 0 w 34438"/>
                    <a:gd name="connsiteY1" fmla="*/ 10201 h 35249"/>
                    <a:gd name="connsiteX2" fmla="*/ 9969 w 34438"/>
                    <a:gd name="connsiteY2" fmla="*/ 0 h 35249"/>
                    <a:gd name="connsiteX3" fmla="*/ 34439 w 34438"/>
                    <a:gd name="connsiteY3" fmla="*/ 25041 h 35249"/>
                    <a:gd name="connsiteX4" fmla="*/ 24470 w 34438"/>
                    <a:gd name="connsiteY4" fmla="*/ 35250 h 3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38" h="35249">
                      <a:moveTo>
                        <a:pt x="24470" y="35250"/>
                      </a:moveTo>
                      <a:lnTo>
                        <a:pt x="0" y="10201"/>
                      </a:lnTo>
                      <a:lnTo>
                        <a:pt x="9969" y="0"/>
                      </a:lnTo>
                      <a:lnTo>
                        <a:pt x="34439" y="25041"/>
                      </a:lnTo>
                      <a:lnTo>
                        <a:pt x="24470" y="35250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70" name="자유형: 도형 69">
                  <a:extLst>
                    <a:ext uri="{FF2B5EF4-FFF2-40B4-BE49-F238E27FC236}">
                      <a16:creationId xmlns:a16="http://schemas.microsoft.com/office/drawing/2014/main" id="{4078E59A-4797-4B9C-9FF9-FFDDBBCFF299}"/>
                    </a:ext>
                  </a:extLst>
                </p:cNvPr>
                <p:cNvSpPr/>
                <p:nvPr/>
              </p:nvSpPr>
              <p:spPr>
                <a:xfrm>
                  <a:off x="3280202" y="2335906"/>
                  <a:ext cx="84598" cy="84598"/>
                </a:xfrm>
                <a:custGeom>
                  <a:avLst/>
                  <a:gdLst>
                    <a:gd name="connsiteX0" fmla="*/ 84599 w 84598"/>
                    <a:gd name="connsiteY0" fmla="*/ 42299 h 84598"/>
                    <a:gd name="connsiteX1" fmla="*/ 42299 w 84598"/>
                    <a:gd name="connsiteY1" fmla="*/ 84599 h 84598"/>
                    <a:gd name="connsiteX2" fmla="*/ 0 w 84598"/>
                    <a:gd name="connsiteY2" fmla="*/ 42299 h 84598"/>
                    <a:gd name="connsiteX3" fmla="*/ 42299 w 84598"/>
                    <a:gd name="connsiteY3" fmla="*/ 0 h 84598"/>
                    <a:gd name="connsiteX4" fmla="*/ 84599 w 84598"/>
                    <a:gd name="connsiteY4" fmla="*/ 42299 h 8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598" h="84598">
                      <a:moveTo>
                        <a:pt x="84599" y="42299"/>
                      </a:moveTo>
                      <a:cubicBezTo>
                        <a:pt x="84599" y="65661"/>
                        <a:pt x="65661" y="84599"/>
                        <a:pt x="42299" y="84599"/>
                      </a:cubicBezTo>
                      <a:cubicBezTo>
                        <a:pt x="18938" y="84599"/>
                        <a:pt x="0" y="65661"/>
                        <a:pt x="0" y="42299"/>
                      </a:cubicBezTo>
                      <a:cubicBezTo>
                        <a:pt x="0" y="18938"/>
                        <a:pt x="18938" y="0"/>
                        <a:pt x="42299" y="0"/>
                      </a:cubicBezTo>
                      <a:cubicBezTo>
                        <a:pt x="65661" y="0"/>
                        <a:pt x="84599" y="18938"/>
                        <a:pt x="84599" y="42299"/>
                      </a:cubicBez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CA4FC55A-A21E-4D11-9A30-6633706A5E7E}"/>
                    </a:ext>
                  </a:extLst>
                </p:cNvPr>
                <p:cNvSpPr/>
                <p:nvPr/>
              </p:nvSpPr>
              <p:spPr>
                <a:xfrm>
                  <a:off x="3315452" y="2285746"/>
                  <a:ext cx="14099" cy="35249"/>
                </a:xfrm>
                <a:custGeom>
                  <a:avLst/>
                  <a:gdLst>
                    <a:gd name="connsiteX0" fmla="*/ 0 w 14099"/>
                    <a:gd name="connsiteY0" fmla="*/ 0 h 35249"/>
                    <a:gd name="connsiteX1" fmla="*/ 14100 w 14099"/>
                    <a:gd name="connsiteY1" fmla="*/ 0 h 35249"/>
                    <a:gd name="connsiteX2" fmla="*/ 14100 w 14099"/>
                    <a:gd name="connsiteY2" fmla="*/ 35250 h 35249"/>
                    <a:gd name="connsiteX3" fmla="*/ 0 w 14099"/>
                    <a:gd name="connsiteY3" fmla="*/ 35250 h 3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9" h="35249">
                      <a:moveTo>
                        <a:pt x="0" y="0"/>
                      </a:moveTo>
                      <a:lnTo>
                        <a:pt x="14100" y="0"/>
                      </a:lnTo>
                      <a:lnTo>
                        <a:pt x="14100" y="35250"/>
                      </a:lnTo>
                      <a:lnTo>
                        <a:pt x="0" y="35250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DD9E9496-843C-40E5-BF63-2CA26C897897}"/>
                    </a:ext>
                  </a:extLst>
                </p:cNvPr>
                <p:cNvSpPr/>
                <p:nvPr/>
              </p:nvSpPr>
              <p:spPr>
                <a:xfrm>
                  <a:off x="3378901" y="2370345"/>
                  <a:ext cx="35249" cy="14099"/>
                </a:xfrm>
                <a:custGeom>
                  <a:avLst/>
                  <a:gdLst>
                    <a:gd name="connsiteX0" fmla="*/ 0 w 35249"/>
                    <a:gd name="connsiteY0" fmla="*/ 0 h 14099"/>
                    <a:gd name="connsiteX1" fmla="*/ 35250 w 35249"/>
                    <a:gd name="connsiteY1" fmla="*/ 0 h 14099"/>
                    <a:gd name="connsiteX2" fmla="*/ 35250 w 35249"/>
                    <a:gd name="connsiteY2" fmla="*/ 14100 h 14099"/>
                    <a:gd name="connsiteX3" fmla="*/ 0 w 35249"/>
                    <a:gd name="connsiteY3" fmla="*/ 14100 h 14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249" h="14099">
                      <a:moveTo>
                        <a:pt x="0" y="0"/>
                      </a:moveTo>
                      <a:lnTo>
                        <a:pt x="35250" y="0"/>
                      </a:lnTo>
                      <a:lnTo>
                        <a:pt x="35250" y="14100"/>
                      </a:lnTo>
                      <a:lnTo>
                        <a:pt x="0" y="14100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329CA740-4676-488A-907F-609E5305105B}"/>
                    </a:ext>
                  </a:extLst>
                </p:cNvPr>
                <p:cNvSpPr/>
                <p:nvPr/>
              </p:nvSpPr>
              <p:spPr>
                <a:xfrm>
                  <a:off x="3355996" y="2309307"/>
                  <a:ext cx="34438" cy="35249"/>
                </a:xfrm>
                <a:custGeom>
                  <a:avLst/>
                  <a:gdLst>
                    <a:gd name="connsiteX0" fmla="*/ 9969 w 34438"/>
                    <a:gd name="connsiteY0" fmla="*/ 35250 h 35249"/>
                    <a:gd name="connsiteX1" fmla="*/ 34439 w 34438"/>
                    <a:gd name="connsiteY1" fmla="*/ 10201 h 35249"/>
                    <a:gd name="connsiteX2" fmla="*/ 24470 w 34438"/>
                    <a:gd name="connsiteY2" fmla="*/ 0 h 35249"/>
                    <a:gd name="connsiteX3" fmla="*/ 0 w 34438"/>
                    <a:gd name="connsiteY3" fmla="*/ 25041 h 35249"/>
                    <a:gd name="connsiteX4" fmla="*/ 9969 w 34438"/>
                    <a:gd name="connsiteY4" fmla="*/ 35250 h 3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38" h="35249">
                      <a:moveTo>
                        <a:pt x="9969" y="35250"/>
                      </a:moveTo>
                      <a:lnTo>
                        <a:pt x="34439" y="10201"/>
                      </a:lnTo>
                      <a:lnTo>
                        <a:pt x="24470" y="0"/>
                      </a:lnTo>
                      <a:lnTo>
                        <a:pt x="0" y="25041"/>
                      </a:lnTo>
                      <a:lnTo>
                        <a:pt x="9969" y="35250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709E890C-2A5B-4A8F-A433-3604E3BB80F6}"/>
                    </a:ext>
                  </a:extLst>
                </p:cNvPr>
                <p:cNvSpPr/>
                <p:nvPr/>
              </p:nvSpPr>
              <p:spPr>
                <a:xfrm>
                  <a:off x="3254569" y="2411044"/>
                  <a:ext cx="34438" cy="35249"/>
                </a:xfrm>
                <a:custGeom>
                  <a:avLst/>
                  <a:gdLst>
                    <a:gd name="connsiteX0" fmla="*/ 24470 w 34438"/>
                    <a:gd name="connsiteY0" fmla="*/ 0 h 35249"/>
                    <a:gd name="connsiteX1" fmla="*/ 0 w 34438"/>
                    <a:gd name="connsiteY1" fmla="*/ 25048 h 35249"/>
                    <a:gd name="connsiteX2" fmla="*/ 9969 w 34438"/>
                    <a:gd name="connsiteY2" fmla="*/ 35250 h 35249"/>
                    <a:gd name="connsiteX3" fmla="*/ 34439 w 34438"/>
                    <a:gd name="connsiteY3" fmla="*/ 10208 h 35249"/>
                    <a:gd name="connsiteX4" fmla="*/ 24470 w 34438"/>
                    <a:gd name="connsiteY4" fmla="*/ 0 h 3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38" h="35249">
                      <a:moveTo>
                        <a:pt x="24470" y="0"/>
                      </a:moveTo>
                      <a:lnTo>
                        <a:pt x="0" y="25048"/>
                      </a:lnTo>
                      <a:lnTo>
                        <a:pt x="9969" y="35250"/>
                      </a:lnTo>
                      <a:lnTo>
                        <a:pt x="34439" y="10208"/>
                      </a:lnTo>
                      <a:lnTo>
                        <a:pt x="24470" y="0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03F6AF7A-5118-4A31-9DA2-79A61DE590FD}"/>
                    </a:ext>
                  </a:extLst>
                </p:cNvPr>
                <p:cNvSpPr/>
                <p:nvPr/>
              </p:nvSpPr>
              <p:spPr>
                <a:xfrm>
                  <a:off x="3315452" y="2434605"/>
                  <a:ext cx="14099" cy="35249"/>
                </a:xfrm>
                <a:custGeom>
                  <a:avLst/>
                  <a:gdLst>
                    <a:gd name="connsiteX0" fmla="*/ 0 w 14099"/>
                    <a:gd name="connsiteY0" fmla="*/ 0 h 35249"/>
                    <a:gd name="connsiteX1" fmla="*/ 14100 w 14099"/>
                    <a:gd name="connsiteY1" fmla="*/ 0 h 35249"/>
                    <a:gd name="connsiteX2" fmla="*/ 14100 w 14099"/>
                    <a:gd name="connsiteY2" fmla="*/ 35250 h 35249"/>
                    <a:gd name="connsiteX3" fmla="*/ 0 w 14099"/>
                    <a:gd name="connsiteY3" fmla="*/ 35250 h 3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99" h="35249">
                      <a:moveTo>
                        <a:pt x="0" y="0"/>
                      </a:moveTo>
                      <a:lnTo>
                        <a:pt x="14100" y="0"/>
                      </a:lnTo>
                      <a:lnTo>
                        <a:pt x="14100" y="35250"/>
                      </a:lnTo>
                      <a:lnTo>
                        <a:pt x="0" y="35250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A3B18928-B34F-4B3D-A711-003D9CF659C2}"/>
                    </a:ext>
                  </a:extLst>
                </p:cNvPr>
                <p:cNvSpPr/>
                <p:nvPr/>
              </p:nvSpPr>
              <p:spPr>
                <a:xfrm>
                  <a:off x="3355996" y="2411044"/>
                  <a:ext cx="34438" cy="35249"/>
                </a:xfrm>
                <a:custGeom>
                  <a:avLst/>
                  <a:gdLst>
                    <a:gd name="connsiteX0" fmla="*/ 9969 w 34438"/>
                    <a:gd name="connsiteY0" fmla="*/ 0 h 35249"/>
                    <a:gd name="connsiteX1" fmla="*/ 34439 w 34438"/>
                    <a:gd name="connsiteY1" fmla="*/ 25048 h 35249"/>
                    <a:gd name="connsiteX2" fmla="*/ 24470 w 34438"/>
                    <a:gd name="connsiteY2" fmla="*/ 35250 h 35249"/>
                    <a:gd name="connsiteX3" fmla="*/ 0 w 34438"/>
                    <a:gd name="connsiteY3" fmla="*/ 10208 h 35249"/>
                    <a:gd name="connsiteX4" fmla="*/ 9969 w 34438"/>
                    <a:gd name="connsiteY4" fmla="*/ 0 h 3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438" h="35249">
                      <a:moveTo>
                        <a:pt x="9969" y="0"/>
                      </a:moveTo>
                      <a:lnTo>
                        <a:pt x="34439" y="25048"/>
                      </a:lnTo>
                      <a:lnTo>
                        <a:pt x="24470" y="35250"/>
                      </a:lnTo>
                      <a:lnTo>
                        <a:pt x="0" y="10208"/>
                      </a:lnTo>
                      <a:lnTo>
                        <a:pt x="9969" y="0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81" name="자유형: 도형 80">
                  <a:extLst>
                    <a:ext uri="{FF2B5EF4-FFF2-40B4-BE49-F238E27FC236}">
                      <a16:creationId xmlns:a16="http://schemas.microsoft.com/office/drawing/2014/main" id="{3D0CDB07-C088-40DA-AD3C-043149A91F85}"/>
                    </a:ext>
                  </a:extLst>
                </p:cNvPr>
                <p:cNvSpPr/>
                <p:nvPr/>
              </p:nvSpPr>
              <p:spPr>
                <a:xfrm>
                  <a:off x="3525194" y="2524710"/>
                  <a:ext cx="120539" cy="67777"/>
                </a:xfrm>
                <a:custGeom>
                  <a:avLst/>
                  <a:gdLst>
                    <a:gd name="connsiteX0" fmla="*/ 0 w 120539"/>
                    <a:gd name="connsiteY0" fmla="*/ 67778 h 67777"/>
                    <a:gd name="connsiteX1" fmla="*/ 120539 w 120539"/>
                    <a:gd name="connsiteY1" fmla="*/ 67778 h 67777"/>
                    <a:gd name="connsiteX2" fmla="*/ 111847 w 120539"/>
                    <a:gd name="connsiteY2" fmla="*/ 0 h 67777"/>
                    <a:gd name="connsiteX3" fmla="*/ 8693 w 120539"/>
                    <a:gd name="connsiteY3" fmla="*/ 0 h 67777"/>
                    <a:gd name="connsiteX4" fmla="*/ 0 w 120539"/>
                    <a:gd name="connsiteY4" fmla="*/ 67778 h 67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539" h="67777">
                      <a:moveTo>
                        <a:pt x="0" y="67778"/>
                      </a:moveTo>
                      <a:lnTo>
                        <a:pt x="120539" y="67778"/>
                      </a:lnTo>
                      <a:lnTo>
                        <a:pt x="111847" y="0"/>
                      </a:lnTo>
                      <a:lnTo>
                        <a:pt x="8693" y="0"/>
                      </a:lnTo>
                      <a:lnTo>
                        <a:pt x="0" y="67778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82FD146B-BCEE-4F2F-BC59-008FF5A43FC4}"/>
                    </a:ext>
                  </a:extLst>
                </p:cNvPr>
                <p:cNvSpPr/>
                <p:nvPr/>
              </p:nvSpPr>
              <p:spPr>
                <a:xfrm>
                  <a:off x="3654193" y="2436783"/>
                  <a:ext cx="107644" cy="59726"/>
                </a:xfrm>
                <a:custGeom>
                  <a:avLst/>
                  <a:gdLst>
                    <a:gd name="connsiteX0" fmla="*/ 7656 w 107644"/>
                    <a:gd name="connsiteY0" fmla="*/ 59727 h 59726"/>
                    <a:gd name="connsiteX1" fmla="*/ 107645 w 107644"/>
                    <a:gd name="connsiteY1" fmla="*/ 59727 h 59726"/>
                    <a:gd name="connsiteX2" fmla="*/ 80771 w 107644"/>
                    <a:gd name="connsiteY2" fmla="*/ 0 h 59726"/>
                    <a:gd name="connsiteX3" fmla="*/ 0 w 107644"/>
                    <a:gd name="connsiteY3" fmla="*/ 0 h 59726"/>
                    <a:gd name="connsiteX4" fmla="*/ 7656 w 107644"/>
                    <a:gd name="connsiteY4" fmla="*/ 59727 h 59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644" h="59726">
                      <a:moveTo>
                        <a:pt x="7656" y="59727"/>
                      </a:moveTo>
                      <a:lnTo>
                        <a:pt x="107645" y="59727"/>
                      </a:lnTo>
                      <a:lnTo>
                        <a:pt x="80771" y="0"/>
                      </a:lnTo>
                      <a:lnTo>
                        <a:pt x="0" y="0"/>
                      </a:lnTo>
                      <a:lnTo>
                        <a:pt x="7656" y="59727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BE9CC9EF-8533-47AE-A639-2DF53DD069C3}"/>
                    </a:ext>
                  </a:extLst>
                </p:cNvPr>
                <p:cNvSpPr/>
                <p:nvPr/>
              </p:nvSpPr>
              <p:spPr>
                <a:xfrm>
                  <a:off x="3665466" y="2524710"/>
                  <a:ext cx="139566" cy="67777"/>
                </a:xfrm>
                <a:custGeom>
                  <a:avLst/>
                  <a:gdLst>
                    <a:gd name="connsiteX0" fmla="*/ 8692 w 139566"/>
                    <a:gd name="connsiteY0" fmla="*/ 67778 h 67777"/>
                    <a:gd name="connsiteX1" fmla="*/ 139567 w 139566"/>
                    <a:gd name="connsiteY1" fmla="*/ 67778 h 67777"/>
                    <a:gd name="connsiteX2" fmla="*/ 109069 w 139566"/>
                    <a:gd name="connsiteY2" fmla="*/ 0 h 67777"/>
                    <a:gd name="connsiteX3" fmla="*/ 0 w 139566"/>
                    <a:gd name="connsiteY3" fmla="*/ 0 h 67777"/>
                    <a:gd name="connsiteX4" fmla="*/ 8692 w 139566"/>
                    <a:gd name="connsiteY4" fmla="*/ 67778 h 67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66" h="67777">
                      <a:moveTo>
                        <a:pt x="8692" y="67778"/>
                      </a:moveTo>
                      <a:lnTo>
                        <a:pt x="139567" y="67778"/>
                      </a:lnTo>
                      <a:lnTo>
                        <a:pt x="109069" y="0"/>
                      </a:lnTo>
                      <a:lnTo>
                        <a:pt x="0" y="0"/>
                      </a:lnTo>
                      <a:lnTo>
                        <a:pt x="8692" y="67778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E15C4D05-A7D0-4826-82FA-3F8332E4AD59}"/>
                    </a:ext>
                  </a:extLst>
                </p:cNvPr>
                <p:cNvSpPr/>
                <p:nvPr/>
              </p:nvSpPr>
              <p:spPr>
                <a:xfrm>
                  <a:off x="3677775" y="2620687"/>
                  <a:ext cx="173470" cy="75159"/>
                </a:xfrm>
                <a:custGeom>
                  <a:avLst/>
                  <a:gdLst>
                    <a:gd name="connsiteX0" fmla="*/ 0 w 173470"/>
                    <a:gd name="connsiteY0" fmla="*/ 0 h 75159"/>
                    <a:gd name="connsiteX1" fmla="*/ 9630 w 173470"/>
                    <a:gd name="connsiteY1" fmla="*/ 75159 h 75159"/>
                    <a:gd name="connsiteX2" fmla="*/ 173463 w 173470"/>
                    <a:gd name="connsiteY2" fmla="*/ 75159 h 75159"/>
                    <a:gd name="connsiteX3" fmla="*/ 173463 w 173470"/>
                    <a:gd name="connsiteY3" fmla="*/ 74489 h 75159"/>
                    <a:gd name="connsiteX4" fmla="*/ 173470 w 173470"/>
                    <a:gd name="connsiteY4" fmla="*/ 74489 h 75159"/>
                    <a:gd name="connsiteX5" fmla="*/ 139948 w 173470"/>
                    <a:gd name="connsiteY5" fmla="*/ 0 h 75159"/>
                    <a:gd name="connsiteX6" fmla="*/ 0 w 173470"/>
                    <a:gd name="connsiteY6" fmla="*/ 0 h 75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3470" h="75159">
                      <a:moveTo>
                        <a:pt x="0" y="0"/>
                      </a:moveTo>
                      <a:lnTo>
                        <a:pt x="9630" y="75159"/>
                      </a:lnTo>
                      <a:lnTo>
                        <a:pt x="173463" y="75159"/>
                      </a:lnTo>
                      <a:lnTo>
                        <a:pt x="173463" y="74489"/>
                      </a:lnTo>
                      <a:lnTo>
                        <a:pt x="173470" y="74489"/>
                      </a:lnTo>
                      <a:lnTo>
                        <a:pt x="13994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EB9E7EDE-D800-4FD0-A468-C905C7DB0CD7}"/>
                    </a:ext>
                  </a:extLst>
                </p:cNvPr>
                <p:cNvSpPr/>
                <p:nvPr/>
              </p:nvSpPr>
              <p:spPr>
                <a:xfrm>
                  <a:off x="3537496" y="2436783"/>
                  <a:ext cx="95928" cy="59726"/>
                </a:xfrm>
                <a:custGeom>
                  <a:avLst/>
                  <a:gdLst>
                    <a:gd name="connsiteX0" fmla="*/ 0 w 95928"/>
                    <a:gd name="connsiteY0" fmla="*/ 59727 h 59726"/>
                    <a:gd name="connsiteX1" fmla="*/ 95928 w 95928"/>
                    <a:gd name="connsiteY1" fmla="*/ 59727 h 59726"/>
                    <a:gd name="connsiteX2" fmla="*/ 88272 w 95928"/>
                    <a:gd name="connsiteY2" fmla="*/ 0 h 59726"/>
                    <a:gd name="connsiteX3" fmla="*/ 7656 w 95928"/>
                    <a:gd name="connsiteY3" fmla="*/ 0 h 59726"/>
                    <a:gd name="connsiteX4" fmla="*/ 0 w 95928"/>
                    <a:gd name="connsiteY4" fmla="*/ 59727 h 59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28" h="59726">
                      <a:moveTo>
                        <a:pt x="0" y="59727"/>
                      </a:moveTo>
                      <a:lnTo>
                        <a:pt x="95928" y="59727"/>
                      </a:lnTo>
                      <a:lnTo>
                        <a:pt x="88272" y="0"/>
                      </a:lnTo>
                      <a:lnTo>
                        <a:pt x="7656" y="0"/>
                      </a:lnTo>
                      <a:lnTo>
                        <a:pt x="0" y="59727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4BEBF984-0568-4D0B-B412-B97CD36D87B7}"/>
                    </a:ext>
                  </a:extLst>
                </p:cNvPr>
                <p:cNvSpPr/>
                <p:nvPr/>
              </p:nvSpPr>
              <p:spPr>
                <a:xfrm>
                  <a:off x="3319682" y="2724046"/>
                  <a:ext cx="531555" cy="154703"/>
                </a:xfrm>
                <a:custGeom>
                  <a:avLst/>
                  <a:gdLst>
                    <a:gd name="connsiteX0" fmla="*/ 531556 w 531555"/>
                    <a:gd name="connsiteY0" fmla="*/ 44964 h 154703"/>
                    <a:gd name="connsiteX1" fmla="*/ 531556 w 531555"/>
                    <a:gd name="connsiteY1" fmla="*/ 0 h 154703"/>
                    <a:gd name="connsiteX2" fmla="*/ 0 w 531555"/>
                    <a:gd name="connsiteY2" fmla="*/ 0 h 154703"/>
                    <a:gd name="connsiteX3" fmla="*/ 0 w 531555"/>
                    <a:gd name="connsiteY3" fmla="*/ 44964 h 154703"/>
                    <a:gd name="connsiteX4" fmla="*/ 244632 w 531555"/>
                    <a:gd name="connsiteY4" fmla="*/ 44964 h 154703"/>
                    <a:gd name="connsiteX5" fmla="*/ 244632 w 531555"/>
                    <a:gd name="connsiteY5" fmla="*/ 112404 h 154703"/>
                    <a:gd name="connsiteX6" fmla="*/ 169804 w 531555"/>
                    <a:gd name="connsiteY6" fmla="*/ 112404 h 154703"/>
                    <a:gd name="connsiteX7" fmla="*/ 169804 w 531555"/>
                    <a:gd name="connsiteY7" fmla="*/ 154703 h 154703"/>
                    <a:gd name="connsiteX8" fmla="*/ 361752 w 531555"/>
                    <a:gd name="connsiteY8" fmla="*/ 154703 h 154703"/>
                    <a:gd name="connsiteX9" fmla="*/ 361752 w 531555"/>
                    <a:gd name="connsiteY9" fmla="*/ 112404 h 154703"/>
                    <a:gd name="connsiteX10" fmla="*/ 286931 w 531555"/>
                    <a:gd name="connsiteY10" fmla="*/ 112404 h 154703"/>
                    <a:gd name="connsiteX11" fmla="*/ 286931 w 531555"/>
                    <a:gd name="connsiteY11" fmla="*/ 44964 h 154703"/>
                    <a:gd name="connsiteX12" fmla="*/ 531556 w 531555"/>
                    <a:gd name="connsiteY12" fmla="*/ 44964 h 15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31555" h="154703">
                      <a:moveTo>
                        <a:pt x="531556" y="44964"/>
                      </a:moveTo>
                      <a:lnTo>
                        <a:pt x="531556" y="0"/>
                      </a:lnTo>
                      <a:lnTo>
                        <a:pt x="0" y="0"/>
                      </a:lnTo>
                      <a:lnTo>
                        <a:pt x="0" y="44964"/>
                      </a:lnTo>
                      <a:lnTo>
                        <a:pt x="244632" y="44964"/>
                      </a:lnTo>
                      <a:lnTo>
                        <a:pt x="244632" y="112404"/>
                      </a:lnTo>
                      <a:lnTo>
                        <a:pt x="169804" y="112404"/>
                      </a:lnTo>
                      <a:lnTo>
                        <a:pt x="169804" y="154703"/>
                      </a:lnTo>
                      <a:lnTo>
                        <a:pt x="361752" y="154703"/>
                      </a:lnTo>
                      <a:lnTo>
                        <a:pt x="361752" y="112404"/>
                      </a:lnTo>
                      <a:lnTo>
                        <a:pt x="286931" y="112404"/>
                      </a:lnTo>
                      <a:lnTo>
                        <a:pt x="286931" y="44964"/>
                      </a:lnTo>
                      <a:lnTo>
                        <a:pt x="531556" y="44964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89" name="자유형: 도형 88">
                  <a:extLst>
                    <a:ext uri="{FF2B5EF4-FFF2-40B4-BE49-F238E27FC236}">
                      <a16:creationId xmlns:a16="http://schemas.microsoft.com/office/drawing/2014/main" id="{64930643-1AF2-4E05-BC91-29BA7BDEC399}"/>
                    </a:ext>
                  </a:extLst>
                </p:cNvPr>
                <p:cNvSpPr/>
                <p:nvPr/>
              </p:nvSpPr>
              <p:spPr>
                <a:xfrm>
                  <a:off x="3365901" y="2524710"/>
                  <a:ext cx="139559" cy="67777"/>
                </a:xfrm>
                <a:custGeom>
                  <a:avLst/>
                  <a:gdLst>
                    <a:gd name="connsiteX0" fmla="*/ 130867 w 139559"/>
                    <a:gd name="connsiteY0" fmla="*/ 67778 h 67777"/>
                    <a:gd name="connsiteX1" fmla="*/ 139560 w 139559"/>
                    <a:gd name="connsiteY1" fmla="*/ 0 h 67777"/>
                    <a:gd name="connsiteX2" fmla="*/ 30498 w 139559"/>
                    <a:gd name="connsiteY2" fmla="*/ 0 h 67777"/>
                    <a:gd name="connsiteX3" fmla="*/ 0 w 139559"/>
                    <a:gd name="connsiteY3" fmla="*/ 67778 h 67777"/>
                    <a:gd name="connsiteX4" fmla="*/ 130867 w 139559"/>
                    <a:gd name="connsiteY4" fmla="*/ 67778 h 67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59" h="67777">
                      <a:moveTo>
                        <a:pt x="130867" y="67778"/>
                      </a:moveTo>
                      <a:lnTo>
                        <a:pt x="139560" y="0"/>
                      </a:lnTo>
                      <a:lnTo>
                        <a:pt x="30498" y="0"/>
                      </a:lnTo>
                      <a:lnTo>
                        <a:pt x="0" y="67778"/>
                      </a:lnTo>
                      <a:lnTo>
                        <a:pt x="130867" y="67778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91" name="자유형: 도형 90">
                  <a:extLst>
                    <a:ext uri="{FF2B5EF4-FFF2-40B4-BE49-F238E27FC236}">
                      <a16:creationId xmlns:a16="http://schemas.microsoft.com/office/drawing/2014/main" id="{2EFE2A9B-73AD-44F7-B8F1-D4B6BB178DE3}"/>
                    </a:ext>
                  </a:extLst>
                </p:cNvPr>
                <p:cNvSpPr/>
                <p:nvPr/>
              </p:nvSpPr>
              <p:spPr>
                <a:xfrm>
                  <a:off x="3511947" y="2620687"/>
                  <a:ext cx="147032" cy="75159"/>
                </a:xfrm>
                <a:custGeom>
                  <a:avLst/>
                  <a:gdLst>
                    <a:gd name="connsiteX0" fmla="*/ 147033 w 147032"/>
                    <a:gd name="connsiteY0" fmla="*/ 75159 h 75159"/>
                    <a:gd name="connsiteX1" fmla="*/ 137403 w 147032"/>
                    <a:gd name="connsiteY1" fmla="*/ 0 h 75159"/>
                    <a:gd name="connsiteX2" fmla="*/ 9637 w 147032"/>
                    <a:gd name="connsiteY2" fmla="*/ 0 h 75159"/>
                    <a:gd name="connsiteX3" fmla="*/ 0 w 147032"/>
                    <a:gd name="connsiteY3" fmla="*/ 75159 h 75159"/>
                    <a:gd name="connsiteX4" fmla="*/ 147033 w 147032"/>
                    <a:gd name="connsiteY4" fmla="*/ 75159 h 75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032" h="75159">
                      <a:moveTo>
                        <a:pt x="147033" y="75159"/>
                      </a:moveTo>
                      <a:lnTo>
                        <a:pt x="137403" y="0"/>
                      </a:lnTo>
                      <a:lnTo>
                        <a:pt x="9637" y="0"/>
                      </a:lnTo>
                      <a:lnTo>
                        <a:pt x="0" y="75159"/>
                      </a:lnTo>
                      <a:lnTo>
                        <a:pt x="147033" y="75159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93" name="자유형: 도형 92">
                  <a:extLst>
                    <a:ext uri="{FF2B5EF4-FFF2-40B4-BE49-F238E27FC236}">
                      <a16:creationId xmlns:a16="http://schemas.microsoft.com/office/drawing/2014/main" id="{8AD7F718-1203-4603-BFD7-6E7FDBAE055A}"/>
                    </a:ext>
                  </a:extLst>
                </p:cNvPr>
                <p:cNvSpPr/>
                <p:nvPr/>
              </p:nvSpPr>
              <p:spPr>
                <a:xfrm>
                  <a:off x="3319682" y="2620687"/>
                  <a:ext cx="173469" cy="75159"/>
                </a:xfrm>
                <a:custGeom>
                  <a:avLst/>
                  <a:gdLst>
                    <a:gd name="connsiteX0" fmla="*/ 163840 w 173469"/>
                    <a:gd name="connsiteY0" fmla="*/ 75159 h 75159"/>
                    <a:gd name="connsiteX1" fmla="*/ 173470 w 173469"/>
                    <a:gd name="connsiteY1" fmla="*/ 0 h 75159"/>
                    <a:gd name="connsiteX2" fmla="*/ 33529 w 173469"/>
                    <a:gd name="connsiteY2" fmla="*/ 0 h 75159"/>
                    <a:gd name="connsiteX3" fmla="*/ 0 w 173469"/>
                    <a:gd name="connsiteY3" fmla="*/ 74489 h 75159"/>
                    <a:gd name="connsiteX4" fmla="*/ 0 w 173469"/>
                    <a:gd name="connsiteY4" fmla="*/ 75159 h 75159"/>
                    <a:gd name="connsiteX5" fmla="*/ 163840 w 173469"/>
                    <a:gd name="connsiteY5" fmla="*/ 75159 h 75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469" h="75159">
                      <a:moveTo>
                        <a:pt x="163840" y="75159"/>
                      </a:moveTo>
                      <a:lnTo>
                        <a:pt x="173470" y="0"/>
                      </a:lnTo>
                      <a:lnTo>
                        <a:pt x="33529" y="0"/>
                      </a:lnTo>
                      <a:lnTo>
                        <a:pt x="0" y="74489"/>
                      </a:lnTo>
                      <a:lnTo>
                        <a:pt x="0" y="75159"/>
                      </a:lnTo>
                      <a:lnTo>
                        <a:pt x="163840" y="75159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1E1B2ECD-36D7-4904-BC2F-A6999C48D6B5}"/>
                    </a:ext>
                  </a:extLst>
                </p:cNvPr>
                <p:cNvSpPr/>
                <p:nvPr/>
              </p:nvSpPr>
              <p:spPr>
                <a:xfrm>
                  <a:off x="3409089" y="2436783"/>
                  <a:ext cx="107637" cy="59726"/>
                </a:xfrm>
                <a:custGeom>
                  <a:avLst/>
                  <a:gdLst>
                    <a:gd name="connsiteX0" fmla="*/ 99982 w 107637"/>
                    <a:gd name="connsiteY0" fmla="*/ 59727 h 59726"/>
                    <a:gd name="connsiteX1" fmla="*/ 107638 w 107637"/>
                    <a:gd name="connsiteY1" fmla="*/ 0 h 59726"/>
                    <a:gd name="connsiteX2" fmla="*/ 26881 w 107637"/>
                    <a:gd name="connsiteY2" fmla="*/ 0 h 59726"/>
                    <a:gd name="connsiteX3" fmla="*/ 0 w 107637"/>
                    <a:gd name="connsiteY3" fmla="*/ 59727 h 59726"/>
                    <a:gd name="connsiteX4" fmla="*/ 99982 w 107637"/>
                    <a:gd name="connsiteY4" fmla="*/ 59727 h 59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637" h="59726">
                      <a:moveTo>
                        <a:pt x="99982" y="59727"/>
                      </a:moveTo>
                      <a:lnTo>
                        <a:pt x="107638" y="0"/>
                      </a:lnTo>
                      <a:lnTo>
                        <a:pt x="26881" y="0"/>
                      </a:lnTo>
                      <a:lnTo>
                        <a:pt x="0" y="59727"/>
                      </a:lnTo>
                      <a:lnTo>
                        <a:pt x="99982" y="59727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86DAECF-53C2-4443-8308-4ED981E1AD67}"/>
                </a:ext>
              </a:extLst>
            </p:cNvPr>
            <p:cNvSpPr/>
            <p:nvPr/>
          </p:nvSpPr>
          <p:spPr>
            <a:xfrm>
              <a:off x="3597973" y="2452762"/>
              <a:ext cx="1276350" cy="204261"/>
            </a:xfrm>
            <a:prstGeom prst="roundRect">
              <a:avLst>
                <a:gd name="adj" fmla="val 50000"/>
              </a:avLst>
            </a:prstGeom>
            <a:solidFill>
              <a:srgbClr val="F42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업종별통계</a:t>
              </a:r>
              <a:endPara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5E8B2C7-C8DE-430E-9B55-5A295A205657}"/>
                </a:ext>
              </a:extLst>
            </p:cNvPr>
            <p:cNvSpPr/>
            <p:nvPr/>
          </p:nvSpPr>
          <p:spPr>
            <a:xfrm>
              <a:off x="4417986" y="1543196"/>
              <a:ext cx="372961" cy="372961"/>
            </a:xfrm>
            <a:prstGeom prst="ellipse">
              <a:avLst/>
            </a:prstGeom>
            <a:solidFill>
              <a:srgbClr val="F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BB86A4-FD2C-4447-B3C7-80339456BCEF}"/>
                </a:ext>
              </a:extLst>
            </p:cNvPr>
            <p:cNvSpPr txBox="1"/>
            <p:nvPr/>
          </p:nvSpPr>
          <p:spPr>
            <a:xfrm>
              <a:off x="4370204" y="1604033"/>
              <a:ext cx="5468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kern="1200" dirty="0">
                  <a:solidFill>
                    <a:srgbClr val="F523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29%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A52748-F213-4B2C-BF5D-9B44671BA53D}"/>
                </a:ext>
              </a:extLst>
            </p:cNvPr>
            <p:cNvSpPr txBox="1"/>
            <p:nvPr/>
          </p:nvSpPr>
          <p:spPr>
            <a:xfrm>
              <a:off x="4271669" y="1491617"/>
              <a:ext cx="94470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도매 및 소매업</a:t>
              </a:r>
              <a:endPara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7AD23F8-5A2B-4294-A537-93A791FE4811}"/>
                </a:ext>
              </a:extLst>
            </p:cNvPr>
            <p:cNvSpPr/>
            <p:nvPr/>
          </p:nvSpPr>
          <p:spPr>
            <a:xfrm>
              <a:off x="4057312" y="1141598"/>
              <a:ext cx="289534" cy="289534"/>
            </a:xfrm>
            <a:prstGeom prst="ellipse">
              <a:avLst/>
            </a:prstGeom>
            <a:solidFill>
              <a:srgbClr val="FF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1834DE-AE25-41FF-86DD-FF7DA25B0357}"/>
                </a:ext>
              </a:extLst>
            </p:cNvPr>
            <p:cNvSpPr txBox="1"/>
            <p:nvPr/>
          </p:nvSpPr>
          <p:spPr>
            <a:xfrm>
              <a:off x="4009529" y="1202434"/>
              <a:ext cx="5468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kern="1200" dirty="0">
                  <a:solidFill>
                    <a:srgbClr val="F523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25%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EB8DE78-8192-4433-BF46-2758F576A055}"/>
                </a:ext>
              </a:extLst>
            </p:cNvPr>
            <p:cNvSpPr txBox="1"/>
            <p:nvPr/>
          </p:nvSpPr>
          <p:spPr>
            <a:xfrm>
              <a:off x="3910994" y="1090018"/>
              <a:ext cx="77757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정보통신업</a:t>
              </a:r>
              <a:endPara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8DECA47-E64A-4BA6-AA38-F3561257F99F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27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312547691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24735" y="235310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사업화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5" y="251283"/>
            <a:ext cx="388607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id="{659F7036-8FAA-433F-960E-41D418DE4127}"/>
              </a:ext>
            </a:extLst>
          </p:cNvPr>
          <p:cNvSpPr/>
          <p:nvPr/>
        </p:nvSpPr>
        <p:spPr>
          <a:xfrm>
            <a:off x="654812" y="756674"/>
            <a:ext cx="618870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 message –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공공기관 정책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지원사업 홍보 메시지 발송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(100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원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건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  <a:p>
            <a:pPr lvl="0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  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- 180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여건 사업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정책 홍보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392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만건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메시지 발송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F24F1CD-C1A6-49EE-8A7B-1A31393FB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22" y="1409700"/>
            <a:ext cx="1195299" cy="2343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283979-9880-4C63-8779-F226A3CB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863" y="1409700"/>
            <a:ext cx="1175857" cy="23438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3EDA1A3-F534-4828-8CCB-4566B2387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022" y="1409700"/>
            <a:ext cx="1173889" cy="23438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4650146-C429-4993-B134-1947CC5D5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212" y="1409700"/>
            <a:ext cx="1173882" cy="23438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DF5D7F3-6827-4230-856A-A34A6DB05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237" y="1409700"/>
            <a:ext cx="1168019" cy="2343876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585304-6464-45E6-B5C4-82474B1BC41B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10FE621-8777-484A-929B-1CB170CC72DF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742C3D4-0F25-4D4A-A228-928FAAA66A7E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7F58E7-A840-48A3-8D7B-19B7BC75B3F1}"/>
              </a:ext>
            </a:extLst>
          </p:cNvPr>
          <p:cNvSpPr/>
          <p:nvPr/>
        </p:nvSpPr>
        <p:spPr>
          <a:xfrm>
            <a:off x="647834" y="3779232"/>
            <a:ext cx="966117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7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울산테크노파크</a:t>
            </a:r>
            <a:endParaRPr lang="en-US" altLang="ko-KR" sz="7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7396C8B-6E01-49E1-A534-6AE14AEF08FD}"/>
              </a:ext>
            </a:extLst>
          </p:cNvPr>
          <p:cNvSpPr/>
          <p:nvPr/>
        </p:nvSpPr>
        <p:spPr>
          <a:xfrm>
            <a:off x="1817732" y="3777359"/>
            <a:ext cx="966117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중소벤처기업부</a:t>
            </a:r>
            <a:endParaRPr lang="en-US" altLang="ko-KR" sz="7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0405B95-E32D-4EF9-A320-D817936DA055}"/>
              </a:ext>
            </a:extLst>
          </p:cNvPr>
          <p:cNvSpPr/>
          <p:nvPr/>
        </p:nvSpPr>
        <p:spPr>
          <a:xfrm>
            <a:off x="3026751" y="3777359"/>
            <a:ext cx="966117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중소기업진흥공단</a:t>
            </a:r>
            <a:endParaRPr lang="en-US" altLang="ko-KR" sz="7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313D7C9-1F6D-4D8D-A77A-4FA8B308AA0A}"/>
              </a:ext>
            </a:extLst>
          </p:cNvPr>
          <p:cNvSpPr/>
          <p:nvPr/>
        </p:nvSpPr>
        <p:spPr>
          <a:xfrm>
            <a:off x="4255094" y="3776998"/>
            <a:ext cx="966117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대구테크노파크</a:t>
            </a:r>
            <a:endParaRPr lang="en-US" altLang="ko-KR" sz="7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861AF5-FF40-4052-BEC6-D24A2DFCF884}"/>
              </a:ext>
            </a:extLst>
          </p:cNvPr>
          <p:cNvSpPr/>
          <p:nvPr/>
        </p:nvSpPr>
        <p:spPr>
          <a:xfrm>
            <a:off x="5413187" y="3776998"/>
            <a:ext cx="966117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고용노동부</a:t>
            </a:r>
            <a:endParaRPr lang="en-US" altLang="ko-KR" sz="7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5D965E-DF95-4417-AB00-4943722EAC4D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28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8257116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F446C589-386C-40A2-BD07-D5DAE8E5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6" y="1692111"/>
            <a:ext cx="958715" cy="176273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24735" y="235310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사업화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5" y="251283"/>
            <a:ext cx="388607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id="{659F7036-8FAA-433F-960E-41D418DE4127}"/>
              </a:ext>
            </a:extLst>
          </p:cNvPr>
          <p:cNvSpPr/>
          <p:nvPr/>
        </p:nvSpPr>
        <p:spPr>
          <a:xfrm>
            <a:off x="654812" y="756674"/>
            <a:ext cx="628163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 message –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공공기관 정책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지원사업 홍보 메시지 발송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lvl="0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     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트래픽 증가로 인한 서버다운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벤처기업협회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),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효과 검증을 통한 확산 및 폭발적인 재구매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237385F3-F828-462B-9B9F-0E5C6FB14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289301"/>
              </p:ext>
            </p:extLst>
          </p:nvPr>
        </p:nvGraphicFramePr>
        <p:xfrm>
          <a:off x="3759933" y="1521854"/>
          <a:ext cx="2950821" cy="20989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168">
                  <a:extLst>
                    <a:ext uri="{9D8B030D-6E8A-4147-A177-3AD203B41FA5}">
                      <a16:colId xmlns:a16="http://schemas.microsoft.com/office/drawing/2014/main" val="223937204"/>
                    </a:ext>
                  </a:extLst>
                </a:gridCol>
                <a:gridCol w="656217">
                  <a:extLst>
                    <a:ext uri="{9D8B030D-6E8A-4147-A177-3AD203B41FA5}">
                      <a16:colId xmlns:a16="http://schemas.microsoft.com/office/drawing/2014/main" val="64073510"/>
                    </a:ext>
                  </a:extLst>
                </a:gridCol>
                <a:gridCol w="1499926">
                  <a:extLst>
                    <a:ext uri="{9D8B030D-6E8A-4147-A177-3AD203B41FA5}">
                      <a16:colId xmlns:a16="http://schemas.microsoft.com/office/drawing/2014/main" val="4245976207"/>
                    </a:ext>
                  </a:extLst>
                </a:gridCol>
                <a:gridCol w="335510">
                  <a:extLst>
                    <a:ext uri="{9D8B030D-6E8A-4147-A177-3AD203B41FA5}">
                      <a16:colId xmlns:a16="http://schemas.microsoft.com/office/drawing/2014/main" val="2653965984"/>
                    </a:ext>
                  </a:extLst>
                </a:gridCol>
              </a:tblGrid>
              <a:tr h="2604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발송일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고객명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사업명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발송건수 </a:t>
                      </a:r>
                    </a:p>
                  </a:txBody>
                  <a:tcPr marL="6418" marR="6418" marT="6418" marB="0" anchor="ctr"/>
                </a:tc>
                <a:extLst>
                  <a:ext uri="{0D108BD9-81ED-4DB2-BD59-A6C34878D82A}">
                    <a16:rowId xmlns:a16="http://schemas.microsoft.com/office/drawing/2014/main" val="1239862635"/>
                  </a:ext>
                </a:extLst>
              </a:tr>
              <a:tr h="1967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20.03.16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울산테크노파크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남구지역 원스톱기업 지원사업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3,456 </a:t>
                      </a:r>
                    </a:p>
                  </a:txBody>
                  <a:tcPr marL="6418" marR="6418" marT="6418" marB="0" anchor="ctr"/>
                </a:tc>
                <a:extLst>
                  <a:ext uri="{0D108BD9-81ED-4DB2-BD59-A6C34878D82A}">
                    <a16:rowId xmlns:a16="http://schemas.microsoft.com/office/drawing/2014/main" val="1663575803"/>
                  </a:ext>
                </a:extLst>
              </a:tr>
              <a:tr h="1967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20.03.19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울산테크노파크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지식기술 청년창업 지원사업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2,021 </a:t>
                      </a:r>
                    </a:p>
                  </a:txBody>
                  <a:tcPr marL="6418" marR="6418" marT="6418" marB="0" anchor="ctr"/>
                </a:tc>
                <a:extLst>
                  <a:ext uri="{0D108BD9-81ED-4DB2-BD59-A6C34878D82A}">
                    <a16:rowId xmlns:a16="http://schemas.microsoft.com/office/drawing/2014/main" val="3505737506"/>
                  </a:ext>
                </a:extLst>
              </a:tr>
              <a:tr h="1967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20.04.02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울산테크노파크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기업재직자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교육훈련과정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14,700 </a:t>
                      </a:r>
                    </a:p>
                  </a:txBody>
                  <a:tcPr marL="6418" marR="6418" marT="6418" marB="0" anchor="ctr"/>
                </a:tc>
                <a:extLst>
                  <a:ext uri="{0D108BD9-81ED-4DB2-BD59-A6C34878D82A}">
                    <a16:rowId xmlns:a16="http://schemas.microsoft.com/office/drawing/2014/main" val="2295425430"/>
                  </a:ext>
                </a:extLst>
              </a:tr>
              <a:tr h="1967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20.04.01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울산테크노파크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울산 </a:t>
                      </a:r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기술강소기업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유치지원사업 공고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18,000 </a:t>
                      </a:r>
                    </a:p>
                  </a:txBody>
                  <a:tcPr marL="6418" marR="6418" marT="6418" marB="0" anchor="ctr"/>
                </a:tc>
                <a:extLst>
                  <a:ext uri="{0D108BD9-81ED-4DB2-BD59-A6C34878D82A}">
                    <a16:rowId xmlns:a16="http://schemas.microsoft.com/office/drawing/2014/main" val="2491571092"/>
                  </a:ext>
                </a:extLst>
              </a:tr>
              <a:tr h="1967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20.03.31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울산테크노파크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집중 스타트업 지원프로그램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18,000 </a:t>
                      </a:r>
                    </a:p>
                  </a:txBody>
                  <a:tcPr marL="6418" marR="6418" marT="6418" marB="0" anchor="ctr"/>
                </a:tc>
                <a:extLst>
                  <a:ext uri="{0D108BD9-81ED-4DB2-BD59-A6C34878D82A}">
                    <a16:rowId xmlns:a16="http://schemas.microsoft.com/office/drawing/2014/main" val="1876755295"/>
                  </a:ext>
                </a:extLst>
              </a:tr>
              <a:tr h="1967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20.04.01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울산테크노파크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에너지 중소기업 상생협력 지원사업 지원대상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3,944 </a:t>
                      </a:r>
                    </a:p>
                  </a:txBody>
                  <a:tcPr marL="6418" marR="6418" marT="6418" marB="0" anchor="ctr"/>
                </a:tc>
                <a:extLst>
                  <a:ext uri="{0D108BD9-81ED-4DB2-BD59-A6C34878D82A}">
                    <a16:rowId xmlns:a16="http://schemas.microsoft.com/office/drawing/2014/main" val="604618224"/>
                  </a:ext>
                </a:extLst>
              </a:tr>
              <a:tr h="1967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20.04.13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울산테크노파크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스마트팜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보급확산 지원사업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9,000 </a:t>
                      </a:r>
                    </a:p>
                  </a:txBody>
                  <a:tcPr marL="6418" marR="6418" marT="6418" marB="0" anchor="ctr"/>
                </a:tc>
                <a:extLst>
                  <a:ext uri="{0D108BD9-81ED-4DB2-BD59-A6C34878D82A}">
                    <a16:rowId xmlns:a16="http://schemas.microsoft.com/office/drawing/2014/main" val="193749682"/>
                  </a:ext>
                </a:extLst>
              </a:tr>
              <a:tr h="264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20.04.14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울산테크노파크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광역협력권산업육성사업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9,000 </a:t>
                      </a:r>
                    </a:p>
                  </a:txBody>
                  <a:tcPr marL="6418" marR="6418" marT="6418" marB="0" anchor="ctr"/>
                </a:tc>
                <a:extLst>
                  <a:ext uri="{0D108BD9-81ED-4DB2-BD59-A6C34878D82A}">
                    <a16:rowId xmlns:a16="http://schemas.microsoft.com/office/drawing/2014/main" val="3066089509"/>
                  </a:ext>
                </a:extLst>
              </a:tr>
              <a:tr h="1967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20.04.14</a:t>
                      </a: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울산테크노파크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대중소상생협력공동기술개발지원</a:t>
                      </a:r>
                      <a:endParaRPr lang="ko-KR" altLang="en-US" sz="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18" marR="6418" marT="64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8,236</a:t>
                      </a:r>
                    </a:p>
                  </a:txBody>
                  <a:tcPr marL="6418" marR="6418" marT="6418" marB="0" anchor="ctr"/>
                </a:tc>
                <a:extLst>
                  <a:ext uri="{0D108BD9-81ED-4DB2-BD59-A6C34878D82A}">
                    <a16:rowId xmlns:a16="http://schemas.microsoft.com/office/drawing/2014/main" val="2792245272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3E11B70C-5D24-48E5-99C9-B02A21687B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07" y="2408382"/>
            <a:ext cx="975569" cy="47344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18EFE98-05AE-48AA-AE3B-F7DF1B01E1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59"/>
          <a:stretch/>
        </p:blipFill>
        <p:spPr>
          <a:xfrm>
            <a:off x="341678" y="1835159"/>
            <a:ext cx="896572" cy="14747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6217639-A363-4C85-AB36-3E5F9A2EEEA3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3B98AF1-CFF5-4815-9EBB-A1B4575AE651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BE14334-89DD-4F69-9C11-2561453CE0CB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6D0C69A-E327-4919-B907-9CBE322AB871}"/>
              </a:ext>
            </a:extLst>
          </p:cNvPr>
          <p:cNvSpPr/>
          <p:nvPr/>
        </p:nvSpPr>
        <p:spPr>
          <a:xfrm>
            <a:off x="768676" y="3744832"/>
            <a:ext cx="2204931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벤처기업협회 홍보사례</a:t>
            </a:r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(20.01.31.)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63B9E96-CBD2-4D14-9BC0-86AEA1281E94}"/>
              </a:ext>
            </a:extLst>
          </p:cNvPr>
          <p:cNvSpPr/>
          <p:nvPr/>
        </p:nvSpPr>
        <p:spPr>
          <a:xfrm>
            <a:off x="4132879" y="3744832"/>
            <a:ext cx="2204931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울산테크노파크</a:t>
            </a:r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재구매 사례</a:t>
            </a:r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20EA57D-DFBB-4418-A681-D9E362534E10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29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993E856-5FA9-4A8A-AB2B-820DF41D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98" y="1524000"/>
            <a:ext cx="1175857" cy="216197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2D1CCC8-EA44-4AA6-9149-FEDAB2F5D0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126" b="10236"/>
          <a:stretch/>
        </p:blipFill>
        <p:spPr>
          <a:xfrm>
            <a:off x="2325749" y="1714165"/>
            <a:ext cx="1083353" cy="180071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2566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2C723C-C111-483C-872F-0819ABA51E31}"/>
              </a:ext>
            </a:extLst>
          </p:cNvPr>
          <p:cNvSpPr txBox="1"/>
          <p:nvPr/>
        </p:nvSpPr>
        <p:spPr>
          <a:xfrm>
            <a:off x="274485" y="277494"/>
            <a:ext cx="362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30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Reviews</a:t>
            </a:r>
            <a:endParaRPr lang="ko-KR" altLang="en-US" sz="2400" b="1" spc="-130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00ECD8-0A93-4CA8-820E-FDED1CE7A8A0}"/>
              </a:ext>
            </a:extLst>
          </p:cNvPr>
          <p:cNvSpPr/>
          <p:nvPr/>
        </p:nvSpPr>
        <p:spPr>
          <a:xfrm>
            <a:off x="532707" y="997046"/>
            <a:ext cx="3124893" cy="2800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&lt;KOTRA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김준성 부장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&gt;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6476753-F677-4BE5-ACED-AC2A6AE9D5C1}"/>
              </a:ext>
            </a:extLst>
          </p:cNvPr>
          <p:cNvCxnSpPr>
            <a:cxnSpLocks/>
          </p:cNvCxnSpPr>
          <p:nvPr/>
        </p:nvCxnSpPr>
        <p:spPr>
          <a:xfrm flipH="1">
            <a:off x="3539265" y="997046"/>
            <a:ext cx="6150" cy="2536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06D252-4BE6-4B28-A875-8ED73A369DE4}"/>
              </a:ext>
            </a:extLst>
          </p:cNvPr>
          <p:cNvSpPr/>
          <p:nvPr/>
        </p:nvSpPr>
        <p:spPr>
          <a:xfrm>
            <a:off x="532706" y="1257412"/>
            <a:ext cx="3124893" cy="9033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요르단 암만무역관장으로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부터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제안서를 받았습니다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요르단에 진출 한 한국 기업들이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을 쓰고 있는데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해외에 진출한 기업들에게 특화된 정책이나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사업정보를 제공하는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을 코트라에서 서비스 했으면 합니다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3F651E-D590-4C51-93A4-CA9B2A0AD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9" y="2277804"/>
            <a:ext cx="2775987" cy="118616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4A3B83-498B-4047-8E38-D69C54B1C9A1}"/>
              </a:ext>
            </a:extLst>
          </p:cNvPr>
          <p:cNvSpPr/>
          <p:nvPr/>
        </p:nvSpPr>
        <p:spPr>
          <a:xfrm>
            <a:off x="3657598" y="997046"/>
            <a:ext cx="3124893" cy="2800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&lt;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창신농기계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송준복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대표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&gt;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D09FD01-3A0C-411C-845F-AD7EEB0A7B9F}"/>
              </a:ext>
            </a:extLst>
          </p:cNvPr>
          <p:cNvSpPr/>
          <p:nvPr/>
        </p:nvSpPr>
        <p:spPr>
          <a:xfrm>
            <a:off x="3657597" y="1257412"/>
            <a:ext cx="3124893" cy="9033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농업실용화재단 경북본부 방문 후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비즈봇을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알게되었습니다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추천사업알림을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통해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‘2020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중소환경기업 사업화 지원사업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’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에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신청하여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억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8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천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백만원의 사업비를 받아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일부터 사업을 수행 중입니다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132A0E-03E4-4FEA-B95A-4072121F7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785" y="2265465"/>
            <a:ext cx="2846886" cy="11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548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24735" y="235310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사업화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5" y="251283"/>
            <a:ext cx="388607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8C31CE-1116-47CD-8368-DE805B977DD0}"/>
              </a:ext>
            </a:extLst>
          </p:cNvPr>
          <p:cNvGrpSpPr/>
          <p:nvPr/>
        </p:nvGrpSpPr>
        <p:grpSpPr>
          <a:xfrm>
            <a:off x="1197292" y="1485786"/>
            <a:ext cx="4920615" cy="2451848"/>
            <a:chOff x="372106" y="896005"/>
            <a:chExt cx="11455110" cy="581912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28A98FE-FE25-4A97-9FC9-8984DBD06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854" y="912898"/>
              <a:ext cx="1464396" cy="29428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E956865-9BA3-449E-931D-B9DE1286C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672" y="903674"/>
              <a:ext cx="1295590" cy="31272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A47236D-C4F3-4B59-8B4F-52F0FBBC7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684" y="903426"/>
              <a:ext cx="1047808" cy="31322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0AB55B4-3BBE-4AF9-B321-FFBEDB1DF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914" y="898668"/>
              <a:ext cx="1079645" cy="32274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CB899BD-9883-4F62-8120-4BEC4C542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3981" y="896005"/>
              <a:ext cx="1097462" cy="32806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174E9FE-6A06-46A9-8658-0C4DA2213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565" y="1563707"/>
              <a:ext cx="1229235" cy="30527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FF5546A-5AE6-4F5E-B302-E33AC587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541" y="1494598"/>
              <a:ext cx="1033825" cy="43746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793EDD5-F834-4DC3-A75C-C86F04C33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810" y="1647745"/>
              <a:ext cx="1520341" cy="14185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5DC7D09-B349-4D24-9A04-6812E30C9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155" y="1619290"/>
              <a:ext cx="1631281" cy="228559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92D05AA-CCC4-4719-8813-73C78691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1074" y="1627535"/>
              <a:ext cx="1217011" cy="20968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C6E4750-B041-440B-9AA2-549F52024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740" y="2200510"/>
              <a:ext cx="1194225" cy="552216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DD47A55-FFAD-4FC1-BA82-1FA891954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644" y="2223119"/>
              <a:ext cx="1231834" cy="40578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106B029-5A39-477B-9971-EBEE40538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94985" y="2382160"/>
              <a:ext cx="1460943" cy="21996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2A516BC-B502-4546-B943-996BB6DD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57268" y="2406278"/>
              <a:ext cx="1437314" cy="15182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E6F2AA4-6020-41F7-BCA2-0473BB22A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65410" y="2283518"/>
              <a:ext cx="1268338" cy="39760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00F992F-E831-4526-83DD-8EBD39E9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94454" y="3068365"/>
              <a:ext cx="1269456" cy="17154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8DD18FD-7F98-447C-8944-2B232527D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84892" y="3018054"/>
              <a:ext cx="1298432" cy="27247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5E919A4-7258-463A-B2AF-604FBB429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65286" y="2985892"/>
              <a:ext cx="1520341" cy="30508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B665F09-E560-475B-8465-424C8CD78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19406" y="3068365"/>
              <a:ext cx="1311831" cy="140137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2A8E7FA-5013-43A0-BDED-664087CD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6661" y="3007659"/>
              <a:ext cx="1305837" cy="26348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68F9D53-BDB4-4108-8448-80F2675D8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0" t="9912" r="16213" b="25189"/>
            <a:stretch/>
          </p:blipFill>
          <p:spPr>
            <a:xfrm>
              <a:off x="2670291" y="3739479"/>
              <a:ext cx="1328190" cy="26628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E8AB0C3-0686-41F1-B63A-010A4315D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51567" y="3779022"/>
              <a:ext cx="1202456" cy="19846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FAA248D-2E18-46EA-89B0-E82C05224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2170" t="46416" r="28184" b="39307"/>
            <a:stretch/>
          </p:blipFill>
          <p:spPr>
            <a:xfrm>
              <a:off x="6706917" y="3781362"/>
              <a:ext cx="1437079" cy="18631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486B503-30E4-4363-8830-2F02DF131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71943" y="3695679"/>
              <a:ext cx="1455273" cy="32861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B080FD4-FD22-4587-AAD7-D8CC519F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92713" y="4368133"/>
              <a:ext cx="1272938" cy="28690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2EA3F1A-1809-43C9-90C8-EE6D18AF4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653" y="4401185"/>
              <a:ext cx="1576957" cy="21844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E4600F8-8E5B-489E-9737-E170DF7B5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3" t="15536" r="3182" b="15819"/>
            <a:stretch/>
          </p:blipFill>
          <p:spPr>
            <a:xfrm>
              <a:off x="6742107" y="4401185"/>
              <a:ext cx="1366698" cy="22944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E10DF4F-B95E-4DBA-A009-1FDD4528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1002" y="4330996"/>
              <a:ext cx="1114932" cy="339826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EFA9D89-C43E-4E85-AD61-A6ACD250F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6" t="1667" r="48048" b="84534"/>
            <a:stretch/>
          </p:blipFill>
          <p:spPr>
            <a:xfrm>
              <a:off x="10423481" y="4365890"/>
              <a:ext cx="1352196" cy="270942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3B2B8B1-5ED1-4E33-ABB9-00EE49E93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98700" y="5076692"/>
              <a:ext cx="1260965" cy="387989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F1AFE2D-0D0C-419B-B6ED-6EF1968CA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37" t="30124" r="17062" b="30880"/>
            <a:stretch/>
          </p:blipFill>
          <p:spPr>
            <a:xfrm>
              <a:off x="4867437" y="5156834"/>
              <a:ext cx="1372746" cy="24970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2FEF490-F244-455F-A0D5-4600B88BA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91144" y="5088784"/>
              <a:ext cx="1287674" cy="36380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953449E-93F5-4870-B182-02C2CE800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30353" y="5119052"/>
              <a:ext cx="1334330" cy="287486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85A095C-396D-4BCA-B894-E2333817E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337" y="5099801"/>
              <a:ext cx="1162485" cy="34177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0603508A-D64E-4387-B517-0948AE37D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" t="18452" r="14122" b="29288"/>
            <a:stretch/>
          </p:blipFill>
          <p:spPr>
            <a:xfrm>
              <a:off x="8635225" y="5862652"/>
              <a:ext cx="1324587" cy="210814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AA665427-C6AE-4799-8FD1-AD693A954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455" y="5897365"/>
              <a:ext cx="1388349" cy="195793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92346CB-FFC2-4208-8481-AD6C632C8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01" t="30434" r="41401" b="62667"/>
            <a:stretch/>
          </p:blipFill>
          <p:spPr>
            <a:xfrm>
              <a:off x="2927290" y="6378854"/>
              <a:ext cx="838288" cy="336271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920C2F9-0D22-4C84-9D11-6E8ACE568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2421" y="5905384"/>
              <a:ext cx="1388026" cy="126544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68EB795-B798-4BDC-A393-E78C5EDCC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156" y="5624942"/>
              <a:ext cx="828065" cy="514809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F9C9F2F3-C8D7-4B76-9ACA-A7F965AEF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772" y="5878221"/>
              <a:ext cx="1380519" cy="210529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6DA3A66F-8F72-4353-803C-D1C42D2D4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346" y="6407727"/>
              <a:ext cx="1266927" cy="290876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3EE48905-E814-4AD8-BC33-00A744C25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9" t="37503" r="12991" b="36047"/>
            <a:stretch/>
          </p:blipFill>
          <p:spPr>
            <a:xfrm>
              <a:off x="6827102" y="6480811"/>
              <a:ext cx="1294597" cy="157756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44D31C67-A399-4ACF-90D9-661E36BEE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6" y="908585"/>
              <a:ext cx="1507326" cy="30290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E9F7C264-B483-46BB-8C0E-0943C4627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92" y="2343947"/>
              <a:ext cx="1188154" cy="23486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69BFAE0-6172-4A51-AF94-46DEF63D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4174" y="3023992"/>
              <a:ext cx="1349157" cy="271658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56A24E-E050-4418-B07F-E569AD97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2106" y="3848462"/>
              <a:ext cx="1514010" cy="132987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BF1E7106-F330-4FD2-B03F-A70ED88DB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6323" y="4380389"/>
              <a:ext cx="1442006" cy="272574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5A34AD9-D8EF-4575-B4FA-C290F6A5F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3" t="29735" r="7973" b="29405"/>
            <a:stretch/>
          </p:blipFill>
          <p:spPr>
            <a:xfrm>
              <a:off x="437127" y="5150221"/>
              <a:ext cx="1423282" cy="259979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04C880F-E821-4281-8465-C11BA9910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4" t="4460" r="4068"/>
            <a:stretch/>
          </p:blipFill>
          <p:spPr>
            <a:xfrm>
              <a:off x="550963" y="5811640"/>
              <a:ext cx="1242368" cy="308261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59A70FE4-69B8-45F1-8186-AD8ACD89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66" y="1455917"/>
              <a:ext cx="922807" cy="485043"/>
            </a:xfrm>
            <a:prstGeom prst="rect">
              <a:avLst/>
            </a:prstGeom>
          </p:spPr>
        </p:pic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F899C09C-AFB3-4B2E-8AE3-9578184BA536}"/>
                </a:ext>
              </a:extLst>
            </p:cNvPr>
            <p:cNvGrpSpPr/>
            <p:nvPr/>
          </p:nvGrpSpPr>
          <p:grpSpPr>
            <a:xfrm>
              <a:off x="8465510" y="3736421"/>
              <a:ext cx="1630158" cy="230062"/>
              <a:chOff x="8258563" y="3737427"/>
              <a:chExt cx="1447592" cy="204297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768AC7D8-0A60-46BD-9E4F-218105BDD2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r="65360" b="-38316"/>
              <a:stretch/>
            </p:blipFill>
            <p:spPr>
              <a:xfrm>
                <a:off x="8258563" y="3799406"/>
                <a:ext cx="356559" cy="126516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6E67B1ED-68C6-4251-890C-0848FEF74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l="35705" t="-28174" b="-1"/>
              <a:stretch/>
            </p:blipFill>
            <p:spPr>
              <a:xfrm>
                <a:off x="8552923" y="3737427"/>
                <a:ext cx="1153232" cy="204297"/>
              </a:xfrm>
              <a:prstGeom prst="rect">
                <a:avLst/>
              </a:prstGeom>
            </p:spPr>
          </p:pic>
        </p:grpSp>
      </p:grpSp>
      <p:sp>
        <p:nvSpPr>
          <p:cNvPr id="83" name="Shape 10">
            <a:extLst>
              <a:ext uri="{FF2B5EF4-FFF2-40B4-BE49-F238E27FC236}">
                <a16:creationId xmlns:a16="http://schemas.microsoft.com/office/drawing/2014/main" id="{4744008D-2502-4CEC-AAE8-487CC4BEF61A}"/>
              </a:ext>
            </a:extLst>
          </p:cNvPr>
          <p:cNvSpPr/>
          <p:nvPr/>
        </p:nvSpPr>
        <p:spPr>
          <a:xfrm>
            <a:off x="654812" y="841312"/>
            <a:ext cx="6213929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약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85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개 정부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지자체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공공기관 고객유치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(2021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년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50%, 2022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년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80%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목표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  <a:p>
            <a:pPr lvl="0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-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데이터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콘텐츠 확보 및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MOU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를 통한 후발주자 진입장벽 구축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E09D665-EDB6-458E-8F3A-F62367D55197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21DC5BFE-81BB-459A-AF9E-ACAB7D3F4BA5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51A73353-5F22-4F3D-BD93-2729E8A0D8B6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41BAAB-BE23-42A4-B609-BAD870551E15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30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B9812B-EE9B-4C01-984A-BED8C95BEA2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609640" y="2644155"/>
            <a:ext cx="4075805" cy="702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A67A64-6DD3-4CCA-8C45-121D437FABC8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657397" y="1781110"/>
            <a:ext cx="4000406" cy="666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0826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09142" y="231944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투자유치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6" y="251283"/>
            <a:ext cx="415896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1.0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C1BAFD8-860F-4C52-8DEB-73294CC6C1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23"/>
          <a:stretch/>
        </p:blipFill>
        <p:spPr>
          <a:xfrm>
            <a:off x="1340580" y="1684611"/>
            <a:ext cx="4634658" cy="1463801"/>
          </a:xfrm>
          <a:prstGeom prst="rect">
            <a:avLst/>
          </a:prstGeom>
        </p:spPr>
      </p:pic>
      <p:sp>
        <p:nvSpPr>
          <p:cNvPr id="31" name="Shape 10">
            <a:extLst>
              <a:ext uri="{FF2B5EF4-FFF2-40B4-BE49-F238E27FC236}">
                <a16:creationId xmlns:a16="http://schemas.microsoft.com/office/drawing/2014/main" id="{8022114D-ADED-4530-867A-ECC9F97582BD}"/>
              </a:ext>
            </a:extLst>
          </p:cNvPr>
          <p:cNvSpPr/>
          <p:nvPr/>
        </p:nvSpPr>
        <p:spPr>
          <a:xfrm>
            <a:off x="654812" y="534091"/>
            <a:ext cx="6005576" cy="78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신용보증기금 </a:t>
            </a:r>
            <a:r>
              <a:rPr lang="ko-KR" altLang="en-US" sz="1400" b="1" dirty="0" err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혁신스타트업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 성장지원프로그램 </a:t>
            </a:r>
            <a:r>
              <a:rPr lang="en-US" altLang="ko-KR" sz="1400" b="1" u="sng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8</a:t>
            </a:r>
            <a:r>
              <a:rPr lang="ko-KR" altLang="en-US" sz="1400" b="1" u="sng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억 보증완료 </a:t>
            </a:r>
            <a:r>
              <a:rPr lang="ko-KR" altLang="en-US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및 </a:t>
            </a:r>
            <a:r>
              <a:rPr lang="en-US" altLang="ko-KR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VC </a:t>
            </a:r>
            <a:r>
              <a:rPr lang="ko-KR" altLang="en-US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협의 중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nduitITCStd Bold"/>
              <a:sym typeface="ConduitITCStd Bold"/>
            </a:endParaRP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- 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신용보증기금 </a:t>
            </a: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: 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투자옵션</a:t>
            </a: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3.3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억 </a:t>
            </a: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 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특허보증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0.7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억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 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일반보증 </a:t>
            </a: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억</a:t>
            </a:r>
            <a:endParaRPr lang="en-US" altLang="ko-KR" sz="105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- 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벤처캐피털 회사들과 투자관련 협의 진행 중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807094-2FFA-4A2B-924F-E8CACCC85015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31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350B34A-B086-4596-9222-7C4DBFF6795E}"/>
              </a:ext>
            </a:extLst>
          </p:cNvPr>
          <p:cNvGrpSpPr/>
          <p:nvPr/>
        </p:nvGrpSpPr>
        <p:grpSpPr>
          <a:xfrm>
            <a:off x="654812" y="537368"/>
            <a:ext cx="6005577" cy="805798"/>
            <a:chOff x="415299" y="546135"/>
            <a:chExt cx="5123534" cy="80579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5500E64-04B1-4BE6-8696-6D347605DDEC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B23A304-E29B-4891-AFE2-0C5D1A2A120E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CFD9B85-8C64-4ABB-8E44-DA29C5A854F4}"/>
              </a:ext>
            </a:extLst>
          </p:cNvPr>
          <p:cNvSpPr/>
          <p:nvPr/>
        </p:nvSpPr>
        <p:spPr>
          <a:xfrm>
            <a:off x="2685868" y="3350763"/>
            <a:ext cx="1943463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신용보증기금 보증내역</a:t>
            </a:r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30413181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2D5FBB3-6966-4E47-A7AA-20CCEB36B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313"/>
            <a:ext cx="7315200" cy="4123113"/>
          </a:xfrm>
          <a:prstGeom prst="rect">
            <a:avLst/>
          </a:prstGeom>
        </p:spPr>
      </p:pic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974019C-6731-487B-9246-3FCE0213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4185" y="1828894"/>
            <a:ext cx="179050" cy="297086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ko-KR" sz="96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60" b="1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D8B97A-C464-4FA7-BA02-D91BC24303CB}"/>
              </a:ext>
            </a:extLst>
          </p:cNvPr>
          <p:cNvGrpSpPr/>
          <p:nvPr/>
        </p:nvGrpSpPr>
        <p:grpSpPr>
          <a:xfrm>
            <a:off x="2954343" y="1825344"/>
            <a:ext cx="1406514" cy="311029"/>
            <a:chOff x="2779457" y="1825344"/>
            <a:chExt cx="1406514" cy="31102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9561D94-5585-40DA-8A92-A1D149560F68}"/>
                </a:ext>
              </a:extLst>
            </p:cNvPr>
            <p:cNvGrpSpPr/>
            <p:nvPr/>
          </p:nvGrpSpPr>
          <p:grpSpPr>
            <a:xfrm>
              <a:off x="3050441" y="1876598"/>
              <a:ext cx="1135530" cy="259775"/>
              <a:chOff x="3050441" y="1876598"/>
              <a:chExt cx="1135530" cy="25977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F3B078D-92D5-4EA1-9952-352984C12385}"/>
                  </a:ext>
                </a:extLst>
              </p:cNvPr>
              <p:cNvSpPr/>
              <p:nvPr/>
            </p:nvSpPr>
            <p:spPr>
              <a:xfrm>
                <a:off x="3050441" y="1876600"/>
                <a:ext cx="259773" cy="2597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B0EC40B-7B2A-4A17-A5B3-C381E9F5ED7D}"/>
                  </a:ext>
                </a:extLst>
              </p:cNvPr>
              <p:cNvSpPr/>
              <p:nvPr/>
            </p:nvSpPr>
            <p:spPr>
              <a:xfrm>
                <a:off x="3177875" y="1876598"/>
                <a:ext cx="869450" cy="259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61673662-88CC-4203-9B1B-C87F712C1ABC}"/>
                  </a:ext>
                </a:extLst>
              </p:cNvPr>
              <p:cNvSpPr/>
              <p:nvPr/>
            </p:nvSpPr>
            <p:spPr>
              <a:xfrm>
                <a:off x="3926198" y="1876598"/>
                <a:ext cx="259773" cy="2597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" name="슬라이드 번호 개체 틀 6">
              <a:extLst>
                <a:ext uri="{FF2B5EF4-FFF2-40B4-BE49-F238E27FC236}">
                  <a16:creationId xmlns:a16="http://schemas.microsoft.com/office/drawing/2014/main" id="{0974019C-6731-487B-9246-3FCE0213FA32}"/>
                </a:ext>
              </a:extLst>
            </p:cNvPr>
            <p:cNvSpPr txBox="1">
              <a:spLocks/>
            </p:cNvSpPr>
            <p:nvPr/>
          </p:nvSpPr>
          <p:spPr>
            <a:xfrm>
              <a:off x="3177876" y="1825344"/>
              <a:ext cx="869449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ko-KR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BizBot</a:t>
              </a:r>
              <a:r>
                <a:rPr lang="ko-KR" altLang="en-US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2.0</a:t>
              </a:r>
              <a:endParaRPr lang="ko-KR" altLang="en-US" sz="1000" b="1" spc="8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32A8E8C-BCA2-451D-A9EB-3885D8DB5C7A}"/>
                </a:ext>
              </a:extLst>
            </p:cNvPr>
            <p:cNvSpPr/>
            <p:nvPr/>
          </p:nvSpPr>
          <p:spPr>
            <a:xfrm>
              <a:off x="2779457" y="1876598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슬라이드 번호 개체 틀 6">
              <a:extLst>
                <a:ext uri="{FF2B5EF4-FFF2-40B4-BE49-F238E27FC236}">
                  <a16:creationId xmlns:a16="http://schemas.microsoft.com/office/drawing/2014/main" id="{D48B697F-5192-4F2E-92A5-134581A0930A}"/>
                </a:ext>
              </a:extLst>
            </p:cNvPr>
            <p:cNvSpPr txBox="1">
              <a:spLocks/>
            </p:cNvSpPr>
            <p:nvPr/>
          </p:nvSpPr>
          <p:spPr>
            <a:xfrm>
              <a:off x="2817309" y="1825344"/>
              <a:ext cx="179050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ko-KR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000" b="1" spc="8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043AFD-5705-4DBA-BE07-B3864C84F579}"/>
              </a:ext>
            </a:extLst>
          </p:cNvPr>
          <p:cNvSpPr/>
          <p:nvPr/>
        </p:nvSpPr>
        <p:spPr>
          <a:xfrm>
            <a:off x="2528617" y="2317738"/>
            <a:ext cx="2257966" cy="203133"/>
          </a:xfrm>
          <a:prstGeom prst="rect">
            <a:avLst/>
          </a:prstGeom>
          <a:solidFill>
            <a:srgbClr val="F52334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72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신청의 어려움 → </a:t>
            </a:r>
            <a:r>
              <a:rPr lang="en-US" altLang="ko-KR" sz="72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#B2B </a:t>
            </a:r>
            <a:r>
              <a:rPr lang="ko-KR" altLang="en-US" sz="72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매칭</a:t>
            </a:r>
            <a:r>
              <a:rPr lang="en-US" altLang="ko-KR" sz="72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72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레포팅</a:t>
            </a:r>
            <a:r>
              <a:rPr lang="en-US" altLang="ko-KR" sz="72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72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컨설팅</a:t>
            </a:r>
            <a:r>
              <a:rPr lang="en-US" altLang="ko-KR" sz="72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2272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09142" y="231944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2021</a:t>
            </a:r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년 추진계획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6" y="251283"/>
            <a:ext cx="688372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2.0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5" name="Shape 10">
            <a:extLst>
              <a:ext uri="{FF2B5EF4-FFF2-40B4-BE49-F238E27FC236}">
                <a16:creationId xmlns:a16="http://schemas.microsoft.com/office/drawing/2014/main" id="{A5E98FBC-5067-44C4-8A49-BF31242F0602}"/>
              </a:ext>
            </a:extLst>
          </p:cNvPr>
          <p:cNvSpPr/>
          <p:nvPr/>
        </p:nvSpPr>
        <p:spPr>
          <a:xfrm>
            <a:off x="654812" y="772732"/>
            <a:ext cx="6134100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228600" lvl="0" indent="-228600">
              <a:buAutoNum type="arabicPeriod"/>
            </a:pP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웹 개발을 통한 웹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-</a:t>
            </a:r>
            <a:r>
              <a:rPr lang="ko-KR" altLang="en-US" sz="1400" b="1" dirty="0" err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챗봇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하이브리드 운영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개발 중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  <a:p>
            <a:pPr lvl="0"/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 - #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탈 카카오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, #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챗봇의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 한계 극복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, #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서비스 고도화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, #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플랫폼화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D1AB22-C03C-4DA2-A66F-06FBA6177E6A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0CF802-9F49-4E40-A013-4831A6DF77C1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74EB896-C468-4F0A-8EF6-3FAE5D4E17C9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50C0BC-8563-4C76-833D-6B4D3F4B0DD6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33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D9FF49-A5C4-483B-892B-21E43B56D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389" y="1395859"/>
            <a:ext cx="1186755" cy="2291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F06CA68-347A-40D4-B333-41CB995934B9}"/>
              </a:ext>
            </a:extLst>
          </p:cNvPr>
          <p:cNvSpPr/>
          <p:nvPr/>
        </p:nvSpPr>
        <p:spPr>
          <a:xfrm>
            <a:off x="4503895" y="3792555"/>
            <a:ext cx="1276350" cy="20426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PC type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1877A3-3577-40C7-9414-A8C726CB49B1}"/>
              </a:ext>
            </a:extLst>
          </p:cNvPr>
          <p:cNvGrpSpPr/>
          <p:nvPr/>
        </p:nvGrpSpPr>
        <p:grpSpPr>
          <a:xfrm>
            <a:off x="759220" y="1395859"/>
            <a:ext cx="1872061" cy="2600957"/>
            <a:chOff x="828555" y="1401574"/>
            <a:chExt cx="1872061" cy="2600957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6EE5665-6E46-4134-A28C-48A2E9B41CA3}"/>
                </a:ext>
              </a:extLst>
            </p:cNvPr>
            <p:cNvSpPr/>
            <p:nvPr/>
          </p:nvSpPr>
          <p:spPr>
            <a:xfrm>
              <a:off x="1424266" y="3798270"/>
              <a:ext cx="1276350" cy="20426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Mobile type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A5F9087-8507-4CDA-A03F-466335ACD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555" y="1401574"/>
              <a:ext cx="1186755" cy="22913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6B8542-69D8-4A9F-AEDC-B6528615BD11}"/>
              </a:ext>
            </a:extLst>
          </p:cNvPr>
          <p:cNvSpPr/>
          <p:nvPr/>
        </p:nvSpPr>
        <p:spPr>
          <a:xfrm>
            <a:off x="2208676" y="2230550"/>
            <a:ext cx="422605" cy="115696"/>
          </a:xfrm>
          <a:prstGeom prst="rect">
            <a:avLst/>
          </a:prstGeom>
          <a:noFill/>
          <a:ln w="1905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EFA0EFE-981E-4875-B3F1-AB8C439BD789}"/>
              </a:ext>
            </a:extLst>
          </p:cNvPr>
          <p:cNvSpPr/>
          <p:nvPr/>
        </p:nvSpPr>
        <p:spPr>
          <a:xfrm>
            <a:off x="827723" y="1665922"/>
            <a:ext cx="230981" cy="126207"/>
          </a:xfrm>
          <a:prstGeom prst="rect">
            <a:avLst/>
          </a:prstGeom>
          <a:noFill/>
          <a:ln w="1905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63EB64-BECD-4142-A90F-8A2D5CB9D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867" y="1548394"/>
            <a:ext cx="2656407" cy="1990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37295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09142" y="231944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2021</a:t>
            </a:r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년 추진계획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6" y="251283"/>
            <a:ext cx="688372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2.0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5" name="Shape 10">
            <a:extLst>
              <a:ext uri="{FF2B5EF4-FFF2-40B4-BE49-F238E27FC236}">
                <a16:creationId xmlns:a16="http://schemas.microsoft.com/office/drawing/2014/main" id="{A5E98FBC-5067-44C4-8A49-BF31242F0602}"/>
              </a:ext>
            </a:extLst>
          </p:cNvPr>
          <p:cNvSpPr/>
          <p:nvPr/>
        </p:nvSpPr>
        <p:spPr>
          <a:xfrm>
            <a:off x="654812" y="758906"/>
            <a:ext cx="6134100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2. B2B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매칭 서비스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 -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지원사업 별 추천 파트너 매칭 서비스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해당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사업 포트폴리오 기반 파트너 추천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52334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ConduitITCStd Bold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-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年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조 브로커 시장의 양성화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브로커 리뷰 검증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)/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입점 및 노출기반 수수료 수익화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D1AB22-C03C-4DA2-A66F-06FBA6177E6A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0CF802-9F49-4E40-A013-4831A6DF77C1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74EB896-C468-4F0A-8EF6-3FAE5D4E17C9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50C0BC-8563-4C76-833D-6B4D3F4B0DD6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34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55FFE7-31AF-4041-A5FC-F667B8FA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98" y="1815187"/>
            <a:ext cx="3393734" cy="1670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4B3EA5A-B552-46FF-9C7D-033554A7DE87}"/>
              </a:ext>
            </a:extLst>
          </p:cNvPr>
          <p:cNvSpPr/>
          <p:nvPr/>
        </p:nvSpPr>
        <p:spPr>
          <a:xfrm>
            <a:off x="5033431" y="3812575"/>
            <a:ext cx="966117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파트너 매칭</a:t>
            </a:r>
            <a:endParaRPr lang="en-US" altLang="ko-KR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19AFEB-8482-44DF-9992-BA0AE1178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683" y="1504769"/>
            <a:ext cx="1186755" cy="2291392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48E5816-5D58-49E5-862D-D3FD7A1FDBA6}"/>
              </a:ext>
            </a:extLst>
          </p:cNvPr>
          <p:cNvSpPr/>
          <p:nvPr/>
        </p:nvSpPr>
        <p:spPr>
          <a:xfrm>
            <a:off x="4294280" y="2455212"/>
            <a:ext cx="408983" cy="39050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7816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09142" y="231944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2021</a:t>
            </a:r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년 추진계획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6" y="251283"/>
            <a:ext cx="688372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2.0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5" name="Shape 10">
            <a:extLst>
              <a:ext uri="{FF2B5EF4-FFF2-40B4-BE49-F238E27FC236}">
                <a16:creationId xmlns:a16="http://schemas.microsoft.com/office/drawing/2014/main" id="{A5E98FBC-5067-44C4-8A49-BF31242F0602}"/>
              </a:ext>
            </a:extLst>
          </p:cNvPr>
          <p:cNvSpPr/>
          <p:nvPr/>
        </p:nvSpPr>
        <p:spPr>
          <a:xfrm>
            <a:off x="654812" y="758906"/>
            <a:ext cx="6134100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3. </a:t>
            </a:r>
            <a:r>
              <a:rPr lang="ko-KR" altLang="en-US" sz="1400" b="1" dirty="0" err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레포팅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컨설팅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서비스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 -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신규지원사업 확인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+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신청가능사업 확인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+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전문가 추천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+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실시간 상담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52334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ConduitITCStd Bold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- (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사업화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/VC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단체계약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B2B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홍보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D1AB22-C03C-4DA2-A66F-06FBA6177E6A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0CF802-9F49-4E40-A013-4831A6DF77C1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74EB896-C468-4F0A-8EF6-3FAE5D4E17C9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50C0BC-8563-4C76-833D-6B4D3F4B0DD6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35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4B3EA5A-B552-46FF-9C7D-033554A7DE87}"/>
              </a:ext>
            </a:extLst>
          </p:cNvPr>
          <p:cNvSpPr/>
          <p:nvPr/>
        </p:nvSpPr>
        <p:spPr>
          <a:xfrm>
            <a:off x="5156025" y="3608314"/>
            <a:ext cx="966117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개발 중</a:t>
            </a:r>
            <a:endParaRPr lang="en-US" altLang="ko-KR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858780-2743-4BF6-8E5E-427DE1386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6" y="1794287"/>
            <a:ext cx="3082019" cy="1738575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002012A-FCD0-4EC8-ADD0-520426EFDBE0}"/>
              </a:ext>
            </a:extLst>
          </p:cNvPr>
          <p:cNvSpPr/>
          <p:nvPr/>
        </p:nvSpPr>
        <p:spPr>
          <a:xfrm>
            <a:off x="1676116" y="3608314"/>
            <a:ext cx="966117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공공의 니즈</a:t>
            </a:r>
            <a:endParaRPr lang="en-US" altLang="ko-KR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779A23-6B3D-4863-A1D5-E388F0D8F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997" y="1540402"/>
            <a:ext cx="3182588" cy="20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53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3987BF-C2E5-4E6F-A728-C9F56453323B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A4CEDB2-2F06-4F44-9F1E-3604EF65E779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9589E29-6049-4491-8C9C-FE779AF9BBE6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hape 10">
            <a:extLst>
              <a:ext uri="{FF2B5EF4-FFF2-40B4-BE49-F238E27FC236}">
                <a16:creationId xmlns:a16="http://schemas.microsoft.com/office/drawing/2014/main" id="{BB1FC6AF-0A93-48F8-B6E4-6730DDB800BA}"/>
              </a:ext>
            </a:extLst>
          </p:cNvPr>
          <p:cNvSpPr/>
          <p:nvPr/>
        </p:nvSpPr>
        <p:spPr>
          <a:xfrm>
            <a:off x="606027" y="556609"/>
            <a:ext cx="6005577" cy="78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4. </a:t>
            </a:r>
            <a:r>
              <a:rPr lang="en-US" altLang="ko-KR" sz="1400" b="1" dirty="0" err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멤버십 신용카드 상품개발 및 동맹군 확보 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      - (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멤버십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은행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및 카드사와 법인카드 상품개발 중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       - (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동맹군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)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공공기관 및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B2B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서비스와 제휴 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onduitITCStd Bold"/>
                <a:sym typeface="ConduitITCStd Bold"/>
              </a:rPr>
              <a:t>및 혜택 제공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onduitITCStd Bold"/>
              <a:sym typeface="ConduitITCStd 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2AA2D4-3E28-42F5-9ECB-A1FD70B0B06E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36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2E3B02-D5F9-424E-8F7C-E7C95A788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0" y="1511265"/>
            <a:ext cx="2285893" cy="2249078"/>
          </a:xfrm>
          <a:prstGeom prst="rect">
            <a:avLst/>
          </a:prstGeom>
        </p:spPr>
      </p:pic>
      <p:pic>
        <p:nvPicPr>
          <p:cNvPr id="3" name="Picture 8" descr="회사 - 무료 사용자개 아이콘">
            <a:extLst>
              <a:ext uri="{FF2B5EF4-FFF2-40B4-BE49-F238E27FC236}">
                <a16:creationId xmlns:a16="http://schemas.microsoft.com/office/drawing/2014/main" id="{B964A8B7-B6EC-40E7-A307-B21191A17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611" y="1870768"/>
            <a:ext cx="357647" cy="3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회사 - 무료 사용자개 아이콘">
            <a:extLst>
              <a:ext uri="{FF2B5EF4-FFF2-40B4-BE49-F238E27FC236}">
                <a16:creationId xmlns:a16="http://schemas.microsoft.com/office/drawing/2014/main" id="{05C54017-F760-402A-9871-774181CD4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611" y="2345772"/>
            <a:ext cx="357647" cy="3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회사 - 무료 사용자개 아이콘">
            <a:extLst>
              <a:ext uri="{FF2B5EF4-FFF2-40B4-BE49-F238E27FC236}">
                <a16:creationId xmlns:a16="http://schemas.microsoft.com/office/drawing/2014/main" id="{64475CD5-5CB6-4BE9-947D-93D9A83DD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611" y="2800920"/>
            <a:ext cx="357647" cy="3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회사 - 무료 사용자개 아이콘">
            <a:extLst>
              <a:ext uri="{FF2B5EF4-FFF2-40B4-BE49-F238E27FC236}">
                <a16:creationId xmlns:a16="http://schemas.microsoft.com/office/drawing/2014/main" id="{31884894-F939-4DDE-B597-7F7B96EA7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611" y="3288187"/>
            <a:ext cx="357647" cy="3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B52BDF-F886-4265-99C6-98FEE05A129E}"/>
              </a:ext>
            </a:extLst>
          </p:cNvPr>
          <p:cNvSpPr/>
          <p:nvPr/>
        </p:nvSpPr>
        <p:spPr>
          <a:xfrm>
            <a:off x="5789804" y="1682280"/>
            <a:ext cx="91125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</a:t>
            </a:r>
            <a:r>
              <a:rPr lang="en-US" altLang="ko-KR" sz="7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</a:t>
            </a:r>
            <a:r>
              <a:rPr lang="ko-KR" altLang="en-US" sz="7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소상공인</a:t>
            </a:r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A199185-2C83-41CF-B5FC-CF98F302D3A2}"/>
              </a:ext>
            </a:extLst>
          </p:cNvPr>
          <p:cNvSpPr/>
          <p:nvPr/>
        </p:nvSpPr>
        <p:spPr>
          <a:xfrm>
            <a:off x="5344831" y="2640915"/>
            <a:ext cx="408983" cy="138346"/>
          </a:xfrm>
          <a:prstGeom prst="rightArrow">
            <a:avLst/>
          </a:prstGeom>
          <a:noFill/>
          <a:ln>
            <a:solidFill>
              <a:srgbClr val="00AC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E918686-A24B-47CE-A2CD-4FDF81A63ECF}"/>
              </a:ext>
            </a:extLst>
          </p:cNvPr>
          <p:cNvSpPr/>
          <p:nvPr/>
        </p:nvSpPr>
        <p:spPr>
          <a:xfrm>
            <a:off x="3271295" y="2635504"/>
            <a:ext cx="408983" cy="138346"/>
          </a:xfrm>
          <a:prstGeom prst="rightArrow">
            <a:avLst/>
          </a:prstGeom>
          <a:noFill/>
          <a:ln>
            <a:solidFill>
              <a:srgbClr val="00AC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AA0D36-D758-4D6A-BA7A-5C4601E06DFA}"/>
              </a:ext>
            </a:extLst>
          </p:cNvPr>
          <p:cNvGrpSpPr/>
          <p:nvPr/>
        </p:nvGrpSpPr>
        <p:grpSpPr>
          <a:xfrm>
            <a:off x="4607748" y="1932995"/>
            <a:ext cx="521219" cy="1804202"/>
            <a:chOff x="4110553" y="1741214"/>
            <a:chExt cx="751500" cy="180420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51E7F59-A378-4068-A2F0-C55BC879DDE5}"/>
                </a:ext>
              </a:extLst>
            </p:cNvPr>
            <p:cNvSpPr/>
            <p:nvPr/>
          </p:nvSpPr>
          <p:spPr>
            <a:xfrm>
              <a:off x="4110556" y="1741214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개발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1AEE3C7-892C-4982-8348-14C93BD68C52}"/>
                </a:ext>
              </a:extLst>
            </p:cNvPr>
            <p:cNvSpPr/>
            <p:nvPr/>
          </p:nvSpPr>
          <p:spPr>
            <a:xfrm>
              <a:off x="4110555" y="2082049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특허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3966311-34B6-477C-B6D5-64211E6A9F2A}"/>
                </a:ext>
              </a:extLst>
            </p:cNvPr>
            <p:cNvSpPr/>
            <p:nvPr/>
          </p:nvSpPr>
          <p:spPr>
            <a:xfrm>
              <a:off x="4110554" y="2422884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마케팅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91FB99A-8820-431F-896F-365201ABB9E6}"/>
                </a:ext>
              </a:extLst>
            </p:cNvPr>
            <p:cNvSpPr/>
            <p:nvPr/>
          </p:nvSpPr>
          <p:spPr>
            <a:xfrm>
              <a:off x="4110553" y="2763719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사무용품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BD15A91-504B-4020-87E2-C2AEBE06BDB8}"/>
                </a:ext>
              </a:extLst>
            </p:cNvPr>
            <p:cNvSpPr/>
            <p:nvPr/>
          </p:nvSpPr>
          <p:spPr>
            <a:xfrm>
              <a:off x="4110553" y="3105926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클라우드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9A9BE5D-D9EC-43D5-81D5-70FDC19E0697}"/>
                </a:ext>
              </a:extLst>
            </p:cNvPr>
            <p:cNvSpPr/>
            <p:nvPr/>
          </p:nvSpPr>
          <p:spPr>
            <a:xfrm>
              <a:off x="4110553" y="3345361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…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7661CB-60CB-4870-8BBE-17D11B0BC3ED}"/>
              </a:ext>
            </a:extLst>
          </p:cNvPr>
          <p:cNvSpPr/>
          <p:nvPr/>
        </p:nvSpPr>
        <p:spPr>
          <a:xfrm>
            <a:off x="4539148" y="1769028"/>
            <a:ext cx="658421" cy="19913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3DD0FC-D6E6-45D8-A940-22FF0FA5E342}"/>
              </a:ext>
            </a:extLst>
          </p:cNvPr>
          <p:cNvSpPr/>
          <p:nvPr/>
        </p:nvSpPr>
        <p:spPr>
          <a:xfrm>
            <a:off x="4108704" y="1399179"/>
            <a:ext cx="7514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Alliance</a:t>
            </a:r>
            <a:endParaRPr lang="en-US" altLang="ko-KR" sz="11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357E0A-A9CB-46CF-B374-075CCDECE304}"/>
              </a:ext>
            </a:extLst>
          </p:cNvPr>
          <p:cNvSpPr/>
          <p:nvPr/>
        </p:nvSpPr>
        <p:spPr>
          <a:xfrm>
            <a:off x="5173573" y="2412737"/>
            <a:ext cx="75149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혜택</a:t>
            </a:r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6D617CA-963E-452F-9DA0-E198A63CF867}"/>
              </a:ext>
            </a:extLst>
          </p:cNvPr>
          <p:cNvGrpSpPr/>
          <p:nvPr/>
        </p:nvGrpSpPr>
        <p:grpSpPr>
          <a:xfrm>
            <a:off x="3840963" y="1600612"/>
            <a:ext cx="1369023" cy="1996261"/>
            <a:chOff x="4033175" y="1408831"/>
            <a:chExt cx="1973875" cy="199626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8941EF-59CE-4757-A51C-3723933EED60}"/>
                </a:ext>
              </a:extLst>
            </p:cNvPr>
            <p:cNvSpPr/>
            <p:nvPr/>
          </p:nvSpPr>
          <p:spPr>
            <a:xfrm>
              <a:off x="4099774" y="1883366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중앙부처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0C762FF-FDB2-40DE-9C67-EB2D5E63A790}"/>
                </a:ext>
              </a:extLst>
            </p:cNvPr>
            <p:cNvSpPr/>
            <p:nvPr/>
          </p:nvSpPr>
          <p:spPr>
            <a:xfrm>
              <a:off x="4099773" y="2224201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지자체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75B4299-32DB-49BB-9E89-197FF2691AE8}"/>
                </a:ext>
              </a:extLst>
            </p:cNvPr>
            <p:cNvSpPr/>
            <p:nvPr/>
          </p:nvSpPr>
          <p:spPr>
            <a:xfrm>
              <a:off x="4099770" y="2565036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공공기관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C4F7C8-3342-410B-A4ED-665D055E7366}"/>
                </a:ext>
              </a:extLst>
            </p:cNvPr>
            <p:cNvSpPr/>
            <p:nvPr/>
          </p:nvSpPr>
          <p:spPr>
            <a:xfrm>
              <a:off x="4099770" y="2905871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협회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719A005-18C6-4FBF-BE91-489F8A7AE799}"/>
                </a:ext>
              </a:extLst>
            </p:cNvPr>
            <p:cNvSpPr/>
            <p:nvPr/>
          </p:nvSpPr>
          <p:spPr>
            <a:xfrm>
              <a:off x="4110553" y="3105926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9D045F-9418-4586-B2C8-B068BDC6E3A0}"/>
                </a:ext>
              </a:extLst>
            </p:cNvPr>
            <p:cNvSpPr/>
            <p:nvPr/>
          </p:nvSpPr>
          <p:spPr>
            <a:xfrm>
              <a:off x="4125704" y="3205037"/>
              <a:ext cx="751497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…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6E2071D-D3C0-428B-9E43-BE02918A3526}"/>
                </a:ext>
              </a:extLst>
            </p:cNvPr>
            <p:cNvSpPr/>
            <p:nvPr/>
          </p:nvSpPr>
          <p:spPr>
            <a:xfrm>
              <a:off x="4033175" y="1410842"/>
              <a:ext cx="96722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Goverment</a:t>
              </a:r>
              <a:endPara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5DC065F-3CBD-49E5-BDB2-E5786A719A11}"/>
                </a:ext>
              </a:extLst>
            </p:cNvPr>
            <p:cNvSpPr/>
            <p:nvPr/>
          </p:nvSpPr>
          <p:spPr>
            <a:xfrm>
              <a:off x="5039827" y="1408831"/>
              <a:ext cx="96722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B2B</a:t>
              </a:r>
              <a:r>
                <a:rPr lang="ko-KR" altLang="en-US" sz="700" b="1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</a:t>
              </a:r>
              <a:r>
                <a:rPr lang="en-US" altLang="ko-KR" sz="700" b="1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Service</a:t>
              </a:r>
              <a:endPara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A876806-88CC-4482-97FE-C005290CA230}"/>
              </a:ext>
            </a:extLst>
          </p:cNvPr>
          <p:cNvSpPr/>
          <p:nvPr/>
        </p:nvSpPr>
        <p:spPr>
          <a:xfrm>
            <a:off x="3826032" y="1769028"/>
            <a:ext cx="658421" cy="19913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E5B62B-9C79-4728-AB0F-8C77E5C432D7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BD2031F-E028-4E9C-BB0E-5C5FA49FEB3D}"/>
              </a:ext>
            </a:extLst>
          </p:cNvPr>
          <p:cNvSpPr/>
          <p:nvPr/>
        </p:nvSpPr>
        <p:spPr>
          <a:xfrm>
            <a:off x="809143" y="229965"/>
            <a:ext cx="703966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확장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3AB61E5F-B18D-4206-97CD-AEDBE1C2F546}"/>
              </a:ext>
            </a:extLst>
          </p:cNvPr>
          <p:cNvSpPr/>
          <p:nvPr/>
        </p:nvSpPr>
        <p:spPr>
          <a:xfrm>
            <a:off x="824736" y="251283"/>
            <a:ext cx="688372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8F15E7C-0E30-463D-9E81-B3EB09FE2F3E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0560B2E-0A5D-4D02-A55D-8B395AE211DD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FF0F71-C227-4D50-880C-A2FD89EC6FB5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C3973B-1A3C-4910-9E19-A2B8C497B2C5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1C1E9B0-49CB-436D-B355-48283C176FFA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29440719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09142" y="231944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2021</a:t>
            </a:r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년 추진목표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6" y="251283"/>
            <a:ext cx="688372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2.0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C9EA57-C287-4072-AF06-ED02C4C275EA}"/>
              </a:ext>
            </a:extLst>
          </p:cNvPr>
          <p:cNvGrpSpPr/>
          <p:nvPr/>
        </p:nvGrpSpPr>
        <p:grpSpPr>
          <a:xfrm>
            <a:off x="512342" y="1452215"/>
            <a:ext cx="6261814" cy="2029591"/>
            <a:chOff x="294028" y="1123105"/>
            <a:chExt cx="6261814" cy="202959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C8D2CF4-9934-416F-9165-121904038862}"/>
                </a:ext>
              </a:extLst>
            </p:cNvPr>
            <p:cNvGrpSpPr/>
            <p:nvPr/>
          </p:nvGrpSpPr>
          <p:grpSpPr>
            <a:xfrm>
              <a:off x="294028" y="1123105"/>
              <a:ext cx="1409118" cy="2029591"/>
              <a:chOff x="1073790" y="2054753"/>
              <a:chExt cx="2128472" cy="306569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038BEFE-E5D0-46EE-A2E5-360FDADAFBE9}"/>
                  </a:ext>
                </a:extLst>
              </p:cNvPr>
              <p:cNvSpPr/>
              <p:nvPr/>
            </p:nvSpPr>
            <p:spPr>
              <a:xfrm>
                <a:off x="1073790" y="2561565"/>
                <a:ext cx="2085116" cy="2071322"/>
              </a:xfrm>
              <a:prstGeom prst="ellipse">
                <a:avLst/>
              </a:prstGeom>
              <a:noFill/>
              <a:ln w="57150" cap="flat" cmpd="sng" algn="ctr">
                <a:solidFill>
                  <a:srgbClr val="F5233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2334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정책</a:t>
                </a: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2334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/</a:t>
                </a:r>
                <a:r>
                  <a:rPr kumimoji="0" lang="ko-KR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2334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사업 홍보</a:t>
                </a: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2334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,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kern="0" dirty="0" err="1">
                    <a:solidFill>
                      <a:srgbClr val="F52334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레포팅</a:t>
                </a:r>
                <a:r>
                  <a:rPr lang="ko-KR" altLang="en-US" sz="900" b="1" kern="0" dirty="0">
                    <a:solidFill>
                      <a:srgbClr val="F52334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서비스</a:t>
                </a:r>
                <a:endPara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52334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D4A9D49-4661-47AD-909A-97FEBEA09593}"/>
                  </a:ext>
                </a:extLst>
              </p:cNvPr>
              <p:cNvSpPr/>
              <p:nvPr/>
            </p:nvSpPr>
            <p:spPr>
              <a:xfrm>
                <a:off x="1515668" y="2054753"/>
                <a:ext cx="1201358" cy="370368"/>
              </a:xfrm>
              <a:prstGeom prst="rect">
                <a:avLst/>
              </a:prstGeom>
              <a:solidFill>
                <a:srgbClr val="F52334"/>
              </a:solidFill>
              <a:ln w="12700" cap="flat" cmpd="sng" algn="ctr">
                <a:solidFill>
                  <a:srgbClr val="F5233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B2G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A00241B-D314-41D0-93FC-4CCD9BA22647}"/>
                  </a:ext>
                </a:extLst>
              </p:cNvPr>
              <p:cNvSpPr/>
              <p:nvPr/>
            </p:nvSpPr>
            <p:spPr>
              <a:xfrm rot="20464848">
                <a:off x="2359931" y="2625010"/>
                <a:ext cx="842331" cy="22633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개선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52BC1B-66EE-4B4F-BEE9-D52D9CF8D56B}"/>
                  </a:ext>
                </a:extLst>
              </p:cNvPr>
              <p:cNvSpPr txBox="1"/>
              <p:nvPr/>
            </p:nvSpPr>
            <p:spPr>
              <a:xfrm>
                <a:off x="1578439" y="4771777"/>
                <a:ext cx="1070715" cy="348672"/>
              </a:xfrm>
              <a:prstGeom prst="rect">
                <a:avLst/>
              </a:prstGeom>
              <a:noFill/>
              <a:ln w="38100">
                <a:solidFill>
                  <a:srgbClr val="F52334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2334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400</a:t>
                </a:r>
                <a:r>
                  <a:rPr kumimoji="0" lang="ko-KR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2334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백만원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64563F8-47F0-44CD-A290-47449314F48E}"/>
                </a:ext>
              </a:extLst>
            </p:cNvPr>
            <p:cNvGrpSpPr/>
            <p:nvPr/>
          </p:nvGrpSpPr>
          <p:grpSpPr>
            <a:xfrm>
              <a:off x="2734727" y="1123105"/>
              <a:ext cx="1409118" cy="2029591"/>
              <a:chOff x="1073790" y="2054753"/>
              <a:chExt cx="2128472" cy="3065696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207BF2EF-6C03-4349-9B21-6515CF4D6B9D}"/>
                  </a:ext>
                </a:extLst>
              </p:cNvPr>
              <p:cNvSpPr/>
              <p:nvPr/>
            </p:nvSpPr>
            <p:spPr>
              <a:xfrm>
                <a:off x="1073790" y="2561565"/>
                <a:ext cx="2085116" cy="2071322"/>
              </a:xfrm>
              <a:prstGeom prst="ellipse">
                <a:avLst/>
              </a:prstGeom>
              <a:noFill/>
              <a:ln w="57150" cap="flat" cmpd="sng" algn="ctr">
                <a:solidFill>
                  <a:srgbClr val="F5233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kern="0" dirty="0">
                    <a:solidFill>
                      <a:srgbClr val="F52334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파트너 매칭</a:t>
                </a:r>
                <a:r>
                  <a:rPr lang="en-US" altLang="ko-KR" sz="900" b="1" kern="0" dirty="0">
                    <a:solidFill>
                      <a:srgbClr val="F52334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,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kern="0" dirty="0" err="1">
                    <a:solidFill>
                      <a:srgbClr val="F52334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레포팅</a:t>
                </a:r>
                <a:r>
                  <a:rPr lang="ko-KR" altLang="en-US" sz="900" b="1" kern="0" dirty="0">
                    <a:solidFill>
                      <a:srgbClr val="F52334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 서비스</a:t>
                </a:r>
                <a:endParaRPr lang="en-US" altLang="ko-KR" sz="900" b="1" kern="0" dirty="0">
                  <a:solidFill>
                    <a:srgbClr val="F5233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070E7FF-E34A-4619-8C70-0AD11E68A06F}"/>
                  </a:ext>
                </a:extLst>
              </p:cNvPr>
              <p:cNvSpPr/>
              <p:nvPr/>
            </p:nvSpPr>
            <p:spPr>
              <a:xfrm>
                <a:off x="1515668" y="2054753"/>
                <a:ext cx="1201358" cy="370368"/>
              </a:xfrm>
              <a:prstGeom prst="rect">
                <a:avLst/>
              </a:prstGeom>
              <a:solidFill>
                <a:srgbClr val="F52334"/>
              </a:solidFill>
              <a:ln w="12700" cap="flat" cmpd="sng" algn="ctr">
                <a:solidFill>
                  <a:srgbClr val="F5233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B2B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FE1E6CE-1939-42B1-873D-14B3932869C7}"/>
                  </a:ext>
                </a:extLst>
              </p:cNvPr>
              <p:cNvSpPr/>
              <p:nvPr/>
            </p:nvSpPr>
            <p:spPr>
              <a:xfrm rot="20464848">
                <a:off x="2359931" y="2625010"/>
                <a:ext cx="842331" cy="226331"/>
              </a:xfrm>
              <a:prstGeom prst="rect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신규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86CD28-DB6C-49D1-9FAA-F0930250A9C2}"/>
                  </a:ext>
                </a:extLst>
              </p:cNvPr>
              <p:cNvSpPr txBox="1"/>
              <p:nvPr/>
            </p:nvSpPr>
            <p:spPr>
              <a:xfrm>
                <a:off x="1578439" y="4771777"/>
                <a:ext cx="1070715" cy="348672"/>
              </a:xfrm>
              <a:prstGeom prst="rect">
                <a:avLst/>
              </a:prstGeom>
              <a:noFill/>
              <a:ln w="38100">
                <a:solidFill>
                  <a:srgbClr val="F52334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b="1" kern="0" dirty="0">
                    <a:solidFill>
                      <a:srgbClr val="F52334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500</a:t>
                </a:r>
                <a:r>
                  <a:rPr kumimoji="0" lang="ko-KR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2334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백만원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891A411-04C4-4A9C-A95D-EB310C1083BA}"/>
                </a:ext>
              </a:extLst>
            </p:cNvPr>
            <p:cNvGrpSpPr/>
            <p:nvPr/>
          </p:nvGrpSpPr>
          <p:grpSpPr>
            <a:xfrm>
              <a:off x="5175427" y="1123105"/>
              <a:ext cx="1380415" cy="2029591"/>
              <a:chOff x="1073790" y="2054753"/>
              <a:chExt cx="2085116" cy="3065696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045DC72-AB7A-4183-841D-DAB09422B066}"/>
                  </a:ext>
                </a:extLst>
              </p:cNvPr>
              <p:cNvSpPr/>
              <p:nvPr/>
            </p:nvSpPr>
            <p:spPr>
              <a:xfrm>
                <a:off x="1073790" y="2561565"/>
                <a:ext cx="2085116" cy="2071322"/>
              </a:xfrm>
              <a:prstGeom prst="ellipse">
                <a:avLst/>
              </a:prstGeom>
              <a:noFill/>
              <a:ln w="57150" cap="flat" cmpd="sng" algn="ctr">
                <a:solidFill>
                  <a:srgbClr val="F5233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2334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용역</a:t>
                </a:r>
                <a:endParaRPr kumimoji="0" lang="en-US" altLang="ko-K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52334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b="1" kern="0" dirty="0">
                    <a:solidFill>
                      <a:srgbClr val="F52334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(</a:t>
                </a:r>
                <a:r>
                  <a:rPr lang="ko-KR" altLang="en-US" sz="900" b="1" kern="0" dirty="0">
                    <a:solidFill>
                      <a:srgbClr val="F52334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챗봇 개발 및 운영</a:t>
                </a:r>
                <a:r>
                  <a:rPr lang="en-US" altLang="ko-KR" sz="900" b="1" kern="0" dirty="0">
                    <a:solidFill>
                      <a:srgbClr val="F52334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)</a:t>
                </a:r>
                <a:endPara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52334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D39851-FD2A-43B0-9B1C-459AF6B2F1AF}"/>
                  </a:ext>
                </a:extLst>
              </p:cNvPr>
              <p:cNvSpPr/>
              <p:nvPr/>
            </p:nvSpPr>
            <p:spPr>
              <a:xfrm>
                <a:off x="1515668" y="2054753"/>
                <a:ext cx="1201358" cy="370368"/>
              </a:xfrm>
              <a:prstGeom prst="rect">
                <a:avLst/>
              </a:prstGeom>
              <a:solidFill>
                <a:srgbClr val="F52334"/>
              </a:solidFill>
              <a:ln w="12700" cap="flat" cmpd="sng" algn="ctr">
                <a:solidFill>
                  <a:srgbClr val="F5233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kern="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기타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8192CC-0A2F-4FE1-943C-FEAD59107DFB}"/>
                  </a:ext>
                </a:extLst>
              </p:cNvPr>
              <p:cNvSpPr txBox="1"/>
              <p:nvPr/>
            </p:nvSpPr>
            <p:spPr>
              <a:xfrm>
                <a:off x="1578439" y="4771777"/>
                <a:ext cx="1070714" cy="348672"/>
              </a:xfrm>
              <a:prstGeom prst="rect">
                <a:avLst/>
              </a:prstGeom>
              <a:noFill/>
              <a:ln w="38100">
                <a:solidFill>
                  <a:srgbClr val="F52334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b="1" kern="0" dirty="0">
                    <a:solidFill>
                      <a:srgbClr val="F52334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100</a:t>
                </a:r>
                <a:r>
                  <a:rPr kumimoji="0" lang="ko-KR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52334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백만원</a:t>
                </a:r>
              </a:p>
            </p:txBody>
          </p:sp>
        </p:grpSp>
      </p:grpSp>
      <p:sp>
        <p:nvSpPr>
          <p:cNvPr id="31" name="Shape 10">
            <a:extLst>
              <a:ext uri="{FF2B5EF4-FFF2-40B4-BE49-F238E27FC236}">
                <a16:creationId xmlns:a16="http://schemas.microsoft.com/office/drawing/2014/main" id="{A369C6F9-CFC1-4A1F-BDDF-93828E421F47}"/>
              </a:ext>
            </a:extLst>
          </p:cNvPr>
          <p:cNvSpPr/>
          <p:nvPr/>
        </p:nvSpPr>
        <p:spPr>
          <a:xfrm>
            <a:off x="654812" y="841312"/>
            <a:ext cx="621392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2021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년 구독자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50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만 명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매출목표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10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억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검색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500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만 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CAEF52-250B-4665-B8D4-0C5441F5EA60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9E27C8D-D5E8-4EA0-AEC4-1D97E8FA8A07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53C53C3-5824-407D-BCDD-9A6999FAF316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FC7B46-D177-4907-B0BD-2E7628C8F60B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37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DACC85-D5C4-4AB3-BFDB-4F64A52D6D5D}"/>
              </a:ext>
            </a:extLst>
          </p:cNvPr>
          <p:cNvSpPr/>
          <p:nvPr/>
        </p:nvSpPr>
        <p:spPr>
          <a:xfrm>
            <a:off x="0" y="3877951"/>
            <a:ext cx="7315200" cy="238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산출근거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: </a:t>
            </a:r>
            <a:r>
              <a:rPr lang="en-US" altLang="ko-KR" sz="700" i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(B2G)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50(500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기관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10%) x 800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천원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10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400,000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천원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700" i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(B2B)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x 500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천원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10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500,000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천원 </a:t>
            </a:r>
            <a:r>
              <a:rPr lang="en-US" altLang="ko-KR" sz="700" i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700" i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용역</a:t>
            </a:r>
            <a:r>
              <a:rPr lang="en-US" altLang="ko-KR" sz="700" i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20,000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천원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5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100,000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천원</a:t>
            </a:r>
            <a:endParaRPr lang="en-US" altLang="ko-KR" sz="700" i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146341534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2D5FBB3-6966-4E47-A7AA-20CCEB36B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313"/>
            <a:ext cx="7315200" cy="412311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C380284-DFE7-4D34-8E6C-896CF83965C8}"/>
              </a:ext>
            </a:extLst>
          </p:cNvPr>
          <p:cNvGrpSpPr/>
          <p:nvPr/>
        </p:nvGrpSpPr>
        <p:grpSpPr>
          <a:xfrm>
            <a:off x="3055737" y="1815538"/>
            <a:ext cx="1203727" cy="320835"/>
            <a:chOff x="3055737" y="1815538"/>
            <a:chExt cx="1203727" cy="320835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F3B078D-92D5-4EA1-9952-352984C12385}"/>
                </a:ext>
              </a:extLst>
            </p:cNvPr>
            <p:cNvSpPr/>
            <p:nvPr/>
          </p:nvSpPr>
          <p:spPr>
            <a:xfrm>
              <a:off x="3326721" y="1876600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B0EC40B-7B2A-4A17-A5B3-C381E9F5ED7D}"/>
                </a:ext>
              </a:extLst>
            </p:cNvPr>
            <p:cNvSpPr/>
            <p:nvPr/>
          </p:nvSpPr>
          <p:spPr>
            <a:xfrm>
              <a:off x="3455727" y="1876598"/>
              <a:ext cx="681017" cy="259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673662-88CC-4203-9B1B-C87F712C1ABC}"/>
                </a:ext>
              </a:extLst>
            </p:cNvPr>
            <p:cNvSpPr/>
            <p:nvPr/>
          </p:nvSpPr>
          <p:spPr>
            <a:xfrm>
              <a:off x="3999691" y="1876598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슬라이드 번호 개체 틀 6">
              <a:extLst>
                <a:ext uri="{FF2B5EF4-FFF2-40B4-BE49-F238E27FC236}">
                  <a16:creationId xmlns:a16="http://schemas.microsoft.com/office/drawing/2014/main" id="{0974019C-6731-487B-9246-3FCE0213FA32}"/>
                </a:ext>
              </a:extLst>
            </p:cNvPr>
            <p:cNvSpPr txBox="1">
              <a:spLocks/>
            </p:cNvSpPr>
            <p:nvPr/>
          </p:nvSpPr>
          <p:spPr>
            <a:xfrm>
              <a:off x="3335877" y="1815538"/>
              <a:ext cx="920717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ko-KR" altLang="en-US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중장기 계획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32A8E8C-BCA2-451D-A9EB-3885D8DB5C7A}"/>
                </a:ext>
              </a:extLst>
            </p:cNvPr>
            <p:cNvSpPr/>
            <p:nvPr/>
          </p:nvSpPr>
          <p:spPr>
            <a:xfrm>
              <a:off x="3055737" y="1876598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슬라이드 번호 개체 틀 6">
              <a:extLst>
                <a:ext uri="{FF2B5EF4-FFF2-40B4-BE49-F238E27FC236}">
                  <a16:creationId xmlns:a16="http://schemas.microsoft.com/office/drawing/2014/main" id="{D48B697F-5192-4F2E-92A5-134581A0930A}"/>
                </a:ext>
              </a:extLst>
            </p:cNvPr>
            <p:cNvSpPr txBox="1">
              <a:spLocks/>
            </p:cNvSpPr>
            <p:nvPr/>
          </p:nvSpPr>
          <p:spPr>
            <a:xfrm>
              <a:off x="3093589" y="1825344"/>
              <a:ext cx="179050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200000"/>
                </a:lnSpc>
              </a:pPr>
              <a:r>
                <a:rPr lang="en-US" altLang="ko-KR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endParaRPr lang="ko-KR" altLang="en-US" sz="1000" b="1" spc="8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44688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47452" y="231944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중장기 계획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96003" y="251283"/>
            <a:ext cx="434717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7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66664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757422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69068" y="235310"/>
            <a:ext cx="713604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중장기 계획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26C6E9-69F8-451A-8F3B-3C0BED1D5112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39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009C1E-970A-412F-8893-BDF5E37134FE}"/>
              </a:ext>
            </a:extLst>
          </p:cNvPr>
          <p:cNvSpPr txBox="1"/>
          <p:nvPr/>
        </p:nvSpPr>
        <p:spPr>
          <a:xfrm>
            <a:off x="757422" y="1075670"/>
            <a:ext cx="362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30" dirty="0" err="1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BizBot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은</a:t>
            </a:r>
            <a:endParaRPr lang="ko-KR" altLang="en-US" sz="2400" b="1" spc="-130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5AA7CA-7ABA-4FA5-A904-96E36AEE89FC}"/>
              </a:ext>
            </a:extLst>
          </p:cNvPr>
          <p:cNvSpPr/>
          <p:nvPr/>
        </p:nvSpPr>
        <p:spPr>
          <a:xfrm>
            <a:off x="757422" y="1379503"/>
            <a:ext cx="6541862" cy="509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이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oooo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을 </a:t>
            </a: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쉽게 검색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하고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쉽게 신청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할 수 있도록 도와주는 플랫폼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63ADE-9835-4F2A-A8E6-1AD91E50E28E}"/>
              </a:ext>
            </a:extLst>
          </p:cNvPr>
          <p:cNvSpPr txBox="1"/>
          <p:nvPr/>
        </p:nvSpPr>
        <p:spPr>
          <a:xfrm>
            <a:off x="1628775" y="1754505"/>
            <a:ext cx="711636" cy="158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투자유치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공공입찰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세무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특허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…</a:t>
            </a:r>
          </a:p>
          <a:p>
            <a:pPr algn="ctr"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80E96F3B-378F-4464-8275-08EB6E69A644}"/>
              </a:ext>
            </a:extLst>
          </p:cNvPr>
          <p:cNvSpPr/>
          <p:nvPr/>
        </p:nvSpPr>
        <p:spPr>
          <a:xfrm>
            <a:off x="1637229" y="1554480"/>
            <a:ext cx="711636" cy="143446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8709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4019C-6731-487B-9246-3FCE0213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9622" y="1874905"/>
            <a:ext cx="1980701" cy="1854208"/>
          </a:xfrm>
        </p:spPr>
        <p:txBody>
          <a:bodyPr/>
          <a:lstStyle/>
          <a:p>
            <a:pPr algn="l">
              <a:lnSpc>
                <a:spcPct val="20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   ·   </a:t>
            </a:r>
            <a:r>
              <a:rPr lang="ko-KR" altLang="en-US" sz="84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기업현황</a:t>
            </a:r>
            <a:endParaRPr lang="ko-KR" altLang="en-US" sz="84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   ·   </a:t>
            </a:r>
            <a:r>
              <a:rPr lang="ko-KR" altLang="en-US" sz="84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 배경 및 문제 인식</a:t>
            </a:r>
          </a:p>
          <a:p>
            <a:pPr algn="l">
              <a:lnSpc>
                <a:spcPct val="20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   ·   </a:t>
            </a:r>
            <a:r>
              <a:rPr lang="en-US" altLang="ko-KR" sz="84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BizBot 1.0</a:t>
            </a:r>
          </a:p>
          <a:p>
            <a:pPr algn="l">
              <a:lnSpc>
                <a:spcPct val="20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  ·   </a:t>
            </a:r>
            <a:r>
              <a:rPr lang="en-US" altLang="ko-KR" sz="84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BizBot 2.0</a:t>
            </a:r>
          </a:p>
          <a:p>
            <a:pPr algn="l">
              <a:lnSpc>
                <a:spcPct val="20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   ·   </a:t>
            </a:r>
            <a:r>
              <a:rPr lang="en-US" altLang="ko-KR" sz="84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Why persona?</a:t>
            </a:r>
          </a:p>
          <a:p>
            <a:pPr algn="l">
              <a:lnSpc>
                <a:spcPct val="200000"/>
              </a:lnSpc>
            </a:pPr>
            <a:r>
              <a:rPr lang="en-US" altLang="ko-KR" sz="9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   ·   </a:t>
            </a:r>
            <a:r>
              <a:rPr lang="ko-KR" altLang="en-US" sz="84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중장기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10875-463B-49B4-B7A2-7AE4D82F5497}"/>
              </a:ext>
            </a:extLst>
          </p:cNvPr>
          <p:cNvSpPr txBox="1"/>
          <p:nvPr/>
        </p:nvSpPr>
        <p:spPr>
          <a:xfrm>
            <a:off x="274485" y="277494"/>
            <a:ext cx="145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30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2400" b="1" spc="-130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270A7-526D-4780-8241-AF0604DDEDA0}"/>
              </a:ext>
            </a:extLst>
          </p:cNvPr>
          <p:cNvSpPr txBox="1"/>
          <p:nvPr/>
        </p:nvSpPr>
        <p:spPr>
          <a:xfrm>
            <a:off x="1609308" y="310247"/>
            <a:ext cx="1316896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50" b="1" spc="-20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BIZBOT  </a:t>
            </a:r>
          </a:p>
          <a:p>
            <a:pPr>
              <a:lnSpc>
                <a:spcPct val="120000"/>
              </a:lnSpc>
            </a:pPr>
            <a:r>
              <a:rPr lang="en-US" altLang="ko-KR" sz="750" b="1" spc="-20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</a:t>
            </a:r>
            <a:endParaRPr lang="ko-KR" altLang="en-US" sz="750" b="1" spc="-20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93EEB-B327-467A-A5EF-F91E6199293F}"/>
              </a:ext>
            </a:extLst>
          </p:cNvPr>
          <p:cNvSpPr txBox="1"/>
          <p:nvPr/>
        </p:nvSpPr>
        <p:spPr>
          <a:xfrm>
            <a:off x="292412" y="3479977"/>
            <a:ext cx="1316896" cy="3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00" b="1" spc="-20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BIZBOT  </a:t>
            </a:r>
          </a:p>
          <a:p>
            <a:pPr>
              <a:lnSpc>
                <a:spcPct val="110000"/>
              </a:lnSpc>
            </a:pPr>
            <a:r>
              <a:rPr lang="en-US" altLang="ko-KR" sz="700" b="1" spc="-20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</a:t>
            </a:r>
            <a:endParaRPr lang="ko-KR" altLang="en-US" sz="700" b="1" spc="-20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6509E0-10CA-43AA-8106-76F6FF62D8CC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338468054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47452" y="231944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중장기 계획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96003" y="251283"/>
            <a:ext cx="434717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7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66664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757422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69068" y="235310"/>
            <a:ext cx="713604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중장기 계획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26C6E9-69F8-451A-8F3B-3C0BED1D5112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40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3" name="Shape 10">
            <a:extLst>
              <a:ext uri="{FF2B5EF4-FFF2-40B4-BE49-F238E27FC236}">
                <a16:creationId xmlns:a16="http://schemas.microsoft.com/office/drawing/2014/main" id="{26CEF154-4812-4D49-A57D-4342533C1268}"/>
              </a:ext>
            </a:extLst>
          </p:cNvPr>
          <p:cNvSpPr/>
          <p:nvPr/>
        </p:nvSpPr>
        <p:spPr>
          <a:xfrm>
            <a:off x="654812" y="575039"/>
            <a:ext cx="621392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의 마지막 그림은 </a:t>
            </a: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중소기업의 </a:t>
            </a:r>
            <a:r>
              <a:rPr lang="en-US" altLang="ko-KR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#</a:t>
            </a: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정부</a:t>
            </a:r>
            <a:r>
              <a:rPr lang="en-US" altLang="ko-KR" sz="14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24</a:t>
            </a:r>
            <a:endParaRPr lang="en-US" altLang="ko-KR" sz="1050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C8E46D-3A76-43E4-A327-65CFE7F2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759" y="953240"/>
            <a:ext cx="4354033" cy="288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54816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다이어그램 29">
            <a:extLst>
              <a:ext uri="{FF2B5EF4-FFF2-40B4-BE49-F238E27FC236}">
                <a16:creationId xmlns:a16="http://schemas.microsoft.com/office/drawing/2014/main" id="{9312B6DF-CA97-4D24-9AEF-8E0121C544E8}"/>
              </a:ext>
            </a:extLst>
          </p:cNvPr>
          <p:cNvGraphicFramePr/>
          <p:nvPr/>
        </p:nvGraphicFramePr>
        <p:xfrm>
          <a:off x="889846" y="1150041"/>
          <a:ext cx="5868345" cy="1831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47452" y="231944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중장기 계획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96003" y="251283"/>
            <a:ext cx="434717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7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66664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757422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69068" y="235310"/>
            <a:ext cx="713604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중장기 계획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0E08E8-8A8E-4E34-8F71-65E624551CBA}"/>
              </a:ext>
            </a:extLst>
          </p:cNvPr>
          <p:cNvGrpSpPr/>
          <p:nvPr/>
        </p:nvGrpSpPr>
        <p:grpSpPr>
          <a:xfrm>
            <a:off x="633539" y="2871325"/>
            <a:ext cx="6048121" cy="1181157"/>
            <a:chOff x="656364" y="2871325"/>
            <a:chExt cx="6048121" cy="11811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09058C8-23DE-4B9F-9990-961568EEA8D8}"/>
                </a:ext>
              </a:extLst>
            </p:cNvPr>
            <p:cNvSpPr/>
            <p:nvPr/>
          </p:nvSpPr>
          <p:spPr>
            <a:xfrm>
              <a:off x="656364" y="2963657"/>
              <a:ext cx="1970447" cy="997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중소기업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50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만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공공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200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개</a:t>
              </a:r>
              <a:endPara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웹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으로 확장 및 활성화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(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챗봇연계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지속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매출목표 </a:t>
              </a:r>
              <a:r>
                <a:rPr lang="en-US" altLang="ko-KR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1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0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억</a:t>
              </a:r>
              <a:endPara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- B2G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: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정책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사업홍보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컨설팅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- </a:t>
              </a:r>
              <a:r>
                <a:rPr lang="en-US" altLang="ko-KR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B2B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: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컨설팅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파트너 매칭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C04170-4636-4705-A823-732C93608A15}"/>
                </a:ext>
              </a:extLst>
            </p:cNvPr>
            <p:cNvSpPr/>
            <p:nvPr/>
          </p:nvSpPr>
          <p:spPr>
            <a:xfrm>
              <a:off x="2595500" y="2871325"/>
              <a:ext cx="2169849" cy="1181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중소기업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100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만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공공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80%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입찰</a:t>
              </a:r>
              <a:r>
                <a:rPr lang="en-US" altLang="ko-KR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, </a:t>
              </a:r>
              <a:r>
                <a:rPr lang="ko-KR" alt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특허 등 </a:t>
              </a:r>
              <a:r>
                <a:rPr lang="en-US" altLang="ko-KR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DB</a:t>
              </a:r>
              <a:r>
                <a:rPr lang="ko-KR" alt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확대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매출목표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50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억</a:t>
              </a:r>
              <a:endPara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B2G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: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공공서비스 대행 및 홍보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B2B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: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컨설팅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매칭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콘텐츠 구독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1" dirty="0" err="1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투자매칭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: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메이저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Top 10 VC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66C1D3C-809C-4C2E-BA85-AFF2633D7DFE}"/>
                </a:ext>
              </a:extLst>
            </p:cNvPr>
            <p:cNvSpPr/>
            <p:nvPr/>
          </p:nvSpPr>
          <p:spPr>
            <a:xfrm>
              <a:off x="4534636" y="2871325"/>
              <a:ext cx="2169849" cy="1181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해외진출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미국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해외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VC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제휴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및 투자확대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매출목표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200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억</a:t>
              </a:r>
              <a:endPara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B2G :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공공서비스 대행 및 홍보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B2B :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컨설팅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매칭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콘텐츠 구독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1" dirty="0" err="1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투자매칭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: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글로벌 투자 플랫폼</a:t>
              </a:r>
              <a:endPara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AE625B-4B86-418D-ADCA-EF405CD38A6C}"/>
              </a:ext>
            </a:extLst>
          </p:cNvPr>
          <p:cNvSpPr txBox="1"/>
          <p:nvPr/>
        </p:nvSpPr>
        <p:spPr>
          <a:xfrm>
            <a:off x="1004655" y="1769461"/>
            <a:ext cx="562975" cy="230832"/>
          </a:xfrm>
          <a:prstGeom prst="rect">
            <a:avLst/>
          </a:prstGeom>
          <a:noFill/>
          <a:ln w="38100">
            <a:solidFill>
              <a:srgbClr val="F52334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F52334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52334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ED337-5C4C-419E-9026-07E77CB574C6}"/>
              </a:ext>
            </a:extLst>
          </p:cNvPr>
          <p:cNvSpPr txBox="1"/>
          <p:nvPr/>
        </p:nvSpPr>
        <p:spPr>
          <a:xfrm>
            <a:off x="2656341" y="1355946"/>
            <a:ext cx="562975" cy="230832"/>
          </a:xfrm>
          <a:prstGeom prst="rect">
            <a:avLst/>
          </a:prstGeom>
          <a:noFill/>
          <a:ln w="38100">
            <a:solidFill>
              <a:srgbClr val="F52334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F52334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52334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D55855-FA4C-4EA0-9B1A-A9B32D7C844A}"/>
              </a:ext>
            </a:extLst>
          </p:cNvPr>
          <p:cNvSpPr txBox="1"/>
          <p:nvPr/>
        </p:nvSpPr>
        <p:spPr>
          <a:xfrm>
            <a:off x="4511811" y="958236"/>
            <a:ext cx="562975" cy="230832"/>
          </a:xfrm>
          <a:prstGeom prst="rect">
            <a:avLst/>
          </a:prstGeom>
          <a:noFill/>
          <a:ln w="38100">
            <a:solidFill>
              <a:srgbClr val="F52334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srgbClr val="F52334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2025</a:t>
            </a: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52334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26C6E9-69F8-451A-8F3B-3C0BED1D5112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41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3" name="Shape 10">
            <a:extLst>
              <a:ext uri="{FF2B5EF4-FFF2-40B4-BE49-F238E27FC236}">
                <a16:creationId xmlns:a16="http://schemas.microsoft.com/office/drawing/2014/main" id="{26CEF154-4812-4D49-A57D-4342533C1268}"/>
              </a:ext>
            </a:extLst>
          </p:cNvPr>
          <p:cNvSpPr/>
          <p:nvPr/>
        </p:nvSpPr>
        <p:spPr>
          <a:xfrm>
            <a:off x="654812" y="575039"/>
            <a:ext cx="621392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공공데이터를 통해 공공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-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중소기업을 </a:t>
            </a:r>
            <a:r>
              <a:rPr lang="ko-KR" altLang="en-US" sz="14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연결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하는 </a:t>
            </a:r>
            <a:r>
              <a:rPr lang="ko-KR" altLang="en-US" sz="14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 놀이터</a:t>
            </a:r>
            <a:endParaRPr lang="en-US" altLang="ko-KR" sz="1050" dirty="0">
              <a:solidFill>
                <a:srgbClr val="F424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165216336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2D5FBB3-6966-4E47-A7AA-20CCEB36B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313"/>
            <a:ext cx="7315200" cy="412311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CFD7366-E913-4E26-81FA-B80D857E8980}"/>
              </a:ext>
            </a:extLst>
          </p:cNvPr>
          <p:cNvGrpSpPr/>
          <p:nvPr/>
        </p:nvGrpSpPr>
        <p:grpSpPr>
          <a:xfrm>
            <a:off x="2832549" y="1825344"/>
            <a:ext cx="1650103" cy="311029"/>
            <a:chOff x="2779457" y="1825344"/>
            <a:chExt cx="1650103" cy="31102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F3B078D-92D5-4EA1-9952-352984C12385}"/>
                </a:ext>
              </a:extLst>
            </p:cNvPr>
            <p:cNvSpPr/>
            <p:nvPr/>
          </p:nvSpPr>
          <p:spPr>
            <a:xfrm>
              <a:off x="3050441" y="1876600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B0EC40B-7B2A-4A17-A5B3-C381E9F5ED7D}"/>
                </a:ext>
              </a:extLst>
            </p:cNvPr>
            <p:cNvSpPr/>
            <p:nvPr/>
          </p:nvSpPr>
          <p:spPr>
            <a:xfrm>
              <a:off x="3176607" y="1876598"/>
              <a:ext cx="1126787" cy="259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673662-88CC-4203-9B1B-C87F712C1ABC}"/>
                </a:ext>
              </a:extLst>
            </p:cNvPr>
            <p:cNvSpPr/>
            <p:nvPr/>
          </p:nvSpPr>
          <p:spPr>
            <a:xfrm>
              <a:off x="4169787" y="1876598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슬라이드 번호 개체 틀 6">
              <a:extLst>
                <a:ext uri="{FF2B5EF4-FFF2-40B4-BE49-F238E27FC236}">
                  <a16:creationId xmlns:a16="http://schemas.microsoft.com/office/drawing/2014/main" id="{0974019C-6731-487B-9246-3FCE0213FA32}"/>
                </a:ext>
              </a:extLst>
            </p:cNvPr>
            <p:cNvSpPr txBox="1">
              <a:spLocks/>
            </p:cNvSpPr>
            <p:nvPr/>
          </p:nvSpPr>
          <p:spPr>
            <a:xfrm>
              <a:off x="3190894" y="1825344"/>
              <a:ext cx="1098213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ko-KR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Why persona?</a:t>
              </a:r>
              <a:endParaRPr lang="ko-KR" altLang="en-US" sz="1000" b="1" spc="8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32A8E8C-BCA2-451D-A9EB-3885D8DB5C7A}"/>
                </a:ext>
              </a:extLst>
            </p:cNvPr>
            <p:cNvSpPr/>
            <p:nvPr/>
          </p:nvSpPr>
          <p:spPr>
            <a:xfrm>
              <a:off x="2779457" y="1876598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슬라이드 번호 개체 틀 6">
              <a:extLst>
                <a:ext uri="{FF2B5EF4-FFF2-40B4-BE49-F238E27FC236}">
                  <a16:creationId xmlns:a16="http://schemas.microsoft.com/office/drawing/2014/main" id="{D48B697F-5192-4F2E-92A5-134581A0930A}"/>
                </a:ext>
              </a:extLst>
            </p:cNvPr>
            <p:cNvSpPr txBox="1">
              <a:spLocks/>
            </p:cNvSpPr>
            <p:nvPr/>
          </p:nvSpPr>
          <p:spPr>
            <a:xfrm>
              <a:off x="2817309" y="1825344"/>
              <a:ext cx="179050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200000"/>
                </a:lnSpc>
              </a:pPr>
              <a:r>
                <a:rPr lang="en-US" altLang="ko-KR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1000" b="1" spc="8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60669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959457" y="231944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핵심역량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996103" y="251283"/>
            <a:ext cx="377628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6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472734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86367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69068" y="235310"/>
            <a:ext cx="713604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Why persona?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56912-71A2-4928-88F4-184FC17B93A3}"/>
              </a:ext>
            </a:extLst>
          </p:cNvPr>
          <p:cNvSpPr txBox="1"/>
          <p:nvPr/>
        </p:nvSpPr>
        <p:spPr>
          <a:xfrm>
            <a:off x="203711" y="814918"/>
            <a:ext cx="7240049" cy="266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(B2G)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년까지 공공기관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80%(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여개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고객유치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공공영업 진입장벽 구축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(B2B)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중소기업 회원 유치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1,000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이상의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데이터 기반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매칭 정확도 향상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(Data/ </a:t>
            </a:r>
            <a:r>
              <a:rPr lang="ko-KR" altLang="en-US" sz="9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</a:t>
            </a:r>
            <a:r>
              <a:rPr lang="en-US" altLang="ko-KR" sz="9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en-US" altLang="ko-KR" sz="900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Data/AI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우수인력 채용 및 기술 고도화를 통한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기술적 진입장벽 구축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파트너</a:t>
            </a:r>
            <a:r>
              <a:rPr lang="en-US" altLang="ko-KR" sz="9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en-US" altLang="ko-KR" sz="900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넥슨코리아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김태환 부사장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투자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NH,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Sparklabs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라구나인베스트먼트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성장 파트너 확보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B51039-49E9-492A-AE57-2B4FDCEA2178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43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128CA0F-9FF3-4FFD-8CCE-58AE3F15CFF0}"/>
              </a:ext>
            </a:extLst>
          </p:cNvPr>
          <p:cNvSpPr/>
          <p:nvPr/>
        </p:nvSpPr>
        <p:spPr>
          <a:xfrm>
            <a:off x="3273425" y="1006475"/>
            <a:ext cx="1346200" cy="234950"/>
          </a:xfrm>
          <a:prstGeom prst="roundRect">
            <a:avLst/>
          </a:prstGeom>
          <a:noFill/>
          <a:ln w="1905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99270BC-210F-4F49-A9D7-B59F7BD69589}"/>
              </a:ext>
            </a:extLst>
          </p:cNvPr>
          <p:cNvSpPr/>
          <p:nvPr/>
        </p:nvSpPr>
        <p:spPr>
          <a:xfrm>
            <a:off x="3561079" y="1739900"/>
            <a:ext cx="2060575" cy="234950"/>
          </a:xfrm>
          <a:prstGeom prst="roundRect">
            <a:avLst/>
          </a:prstGeom>
          <a:noFill/>
          <a:ln w="1905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87CFAEA-92DA-4A26-BBDF-49BB49FC344E}"/>
              </a:ext>
            </a:extLst>
          </p:cNvPr>
          <p:cNvSpPr/>
          <p:nvPr/>
        </p:nvSpPr>
        <p:spPr>
          <a:xfrm>
            <a:off x="3778250" y="2493440"/>
            <a:ext cx="1209752" cy="234950"/>
          </a:xfrm>
          <a:prstGeom prst="roundRect">
            <a:avLst/>
          </a:prstGeom>
          <a:noFill/>
          <a:ln w="1905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4485EEF-2693-4FB9-ABD1-AB2746B53EC1}"/>
              </a:ext>
            </a:extLst>
          </p:cNvPr>
          <p:cNvSpPr/>
          <p:nvPr/>
        </p:nvSpPr>
        <p:spPr>
          <a:xfrm>
            <a:off x="4793691" y="3225165"/>
            <a:ext cx="946074" cy="234950"/>
          </a:xfrm>
          <a:prstGeom prst="roundRect">
            <a:avLst/>
          </a:prstGeom>
          <a:noFill/>
          <a:ln w="19050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6263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959457" y="231944"/>
            <a:ext cx="156812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핵심역량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996103" y="251283"/>
            <a:ext cx="377628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A6DA60-31F9-45A8-A348-CAE716092C7B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6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472734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86367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69068" y="235310"/>
            <a:ext cx="713604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Why persona?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B51039-49E9-492A-AE57-2B4FDCEA2178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44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1026" name="Picture 2" descr="Fail Fast, Fail Cheap, Respect the 5Ps! | VegaShark: Relentless Web  evangelist Lost in random thoughts">
            <a:extLst>
              <a:ext uri="{FF2B5EF4-FFF2-40B4-BE49-F238E27FC236}">
                <a16:creationId xmlns:a16="http://schemas.microsoft.com/office/drawing/2014/main" id="{AC15A34E-2EC1-4049-9E09-E3F07065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3" y="919779"/>
            <a:ext cx="2603351" cy="26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F6C323-401B-4C91-A851-2E28F10000F2}"/>
              </a:ext>
            </a:extLst>
          </p:cNvPr>
          <p:cNvSpPr txBox="1"/>
          <p:nvPr/>
        </p:nvSpPr>
        <p:spPr>
          <a:xfrm>
            <a:off x="4195297" y="1585956"/>
            <a:ext cx="1764254" cy="942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Fail fast, Fail cheap.</a:t>
            </a:r>
          </a:p>
          <a:p>
            <a:pPr marR="0" lvl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b="1" dirty="0">
                <a:solidFill>
                  <a:srgbClr val="F424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That doesn’t kill you.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30897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F46B8E22-58D2-486D-9062-0E581D27C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2" y="735806"/>
            <a:ext cx="1949760" cy="60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2408E0-7A40-40EE-90CB-DF8D4F6196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33" y="385651"/>
            <a:ext cx="2037293" cy="5162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17717" y="3648153"/>
            <a:ext cx="24490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 검색창에 </a:t>
            </a:r>
            <a:r>
              <a:rPr lang="ko-KR" altLang="en-US" sz="700" b="1" spc="-2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비즈봇을</a:t>
            </a:r>
            <a:r>
              <a:rPr lang="ko-KR" altLang="en-US" sz="700" b="1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검색하세요</a:t>
            </a:r>
            <a:endParaRPr lang="en-US" altLang="ko-KR" sz="700" b="1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372" y="964439"/>
            <a:ext cx="2037293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8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궁금한 점에 대해 편하게 문의 주시면</a:t>
            </a:r>
            <a:r>
              <a:rPr lang="en-US" altLang="ko-KR" sz="8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ts val="1200"/>
              </a:lnSpc>
            </a:pPr>
            <a:r>
              <a:rPr lang="ko-KR" altLang="en-US" sz="800" spc="-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친절하게 안내해드리겠습니다</a:t>
            </a:r>
            <a:endParaRPr lang="en-US" altLang="ko-KR" sz="8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170"/>
              </a:lnSpc>
            </a:pPr>
            <a:endParaRPr lang="en-US" altLang="ko-KR" sz="720" spc="-68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750" b="1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r>
              <a:rPr lang="en-US" altLang="ko-KR" sz="750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</a:t>
            </a:r>
            <a:r>
              <a:rPr lang="en-US" altLang="ko-KR" sz="750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bizbot@kakao.com</a:t>
            </a:r>
            <a:endParaRPr lang="en-US" altLang="ko-KR" sz="750" spc="-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750" b="1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r>
              <a:rPr lang="en-US" altLang="ko-KR" sz="750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070-4118-5902</a:t>
            </a:r>
          </a:p>
          <a:p>
            <a:pPr>
              <a:lnSpc>
                <a:spcPts val="1300"/>
              </a:lnSpc>
            </a:pPr>
            <a:r>
              <a:rPr lang="ko-KR" altLang="en-US" sz="750" b="1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카카오채널</a:t>
            </a:r>
            <a:r>
              <a:rPr lang="ko-KR" altLang="en-US" sz="750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en-US" altLang="ko-KR" sz="750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@</a:t>
            </a:r>
            <a:r>
              <a:rPr lang="ko-KR" altLang="en-US" sz="750" spc="-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비즈봇</a:t>
            </a:r>
            <a:r>
              <a:rPr lang="en-US" altLang="ko-KR" sz="750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750" spc="-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지원사업알리미챗봇</a:t>
            </a:r>
            <a:endParaRPr lang="en-US" altLang="ko-KR" sz="750" spc="-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046BA6-D2A7-4747-812F-B703C224472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2038" y="2684454"/>
            <a:ext cx="2131133" cy="14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58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A25A9B-4D8E-4C34-836D-DB811A1B1C99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EB8BF0-3F33-485C-AAB7-DCA26B64546B}"/>
              </a:ext>
            </a:extLst>
          </p:cNvPr>
          <p:cNvSpPr/>
          <p:nvPr/>
        </p:nvSpPr>
        <p:spPr>
          <a:xfrm>
            <a:off x="809143" y="229965"/>
            <a:ext cx="703966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확장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5E36A7A-3D93-498E-8153-F92062B8DE61}"/>
              </a:ext>
            </a:extLst>
          </p:cNvPr>
          <p:cNvSpPr/>
          <p:nvPr/>
        </p:nvSpPr>
        <p:spPr>
          <a:xfrm>
            <a:off x="824736" y="251283"/>
            <a:ext cx="688372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03F8124-BB50-45B5-92D3-705CBB332E7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E0150A-6ABD-4786-94E2-BA9FAE57E506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9B160-9403-4CB6-92E0-2BDAE2F7BF9A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5EEBF0-711C-42E5-98F0-6809E0ED66B9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CF54CC-66EE-495B-AB92-8D308C26332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Appendix</a:t>
            </a:r>
          </a:p>
        </p:txBody>
      </p:sp>
      <p:sp>
        <p:nvSpPr>
          <p:cNvPr id="35" name="Shape 10">
            <a:extLst>
              <a:ext uri="{FF2B5EF4-FFF2-40B4-BE49-F238E27FC236}">
                <a16:creationId xmlns:a16="http://schemas.microsoft.com/office/drawing/2014/main" id="{A5E98FBC-5067-44C4-8A49-BF31242F0602}"/>
              </a:ext>
            </a:extLst>
          </p:cNvPr>
          <p:cNvSpPr/>
          <p:nvPr/>
        </p:nvSpPr>
        <p:spPr>
          <a:xfrm>
            <a:off x="654812" y="758906"/>
            <a:ext cx="6134100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확장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족보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사업계획서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거래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 -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지원사업별 사업계획서 거래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수수료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52334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ConduitITCStd Bold"/>
            </a:endParaRPr>
          </a:p>
          <a:p>
            <a:pPr lvl="0"/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D1AB22-C03C-4DA2-A66F-06FBA6177E6A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0CF802-9F49-4E40-A013-4831A6DF77C1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74EB896-C468-4F0A-8EF6-3FAE5D4E17C9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50C0BC-8563-4C76-833D-6B4D3F4B0DD6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46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2DD6034-8602-4EE1-920F-B29CB9BE1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6" y="1726582"/>
            <a:ext cx="4857748" cy="19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111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0">
            <a:extLst>
              <a:ext uri="{FF2B5EF4-FFF2-40B4-BE49-F238E27FC236}">
                <a16:creationId xmlns:a16="http://schemas.microsoft.com/office/drawing/2014/main" id="{A5E98FBC-5067-44C4-8A49-BF31242F0602}"/>
              </a:ext>
            </a:extLst>
          </p:cNvPr>
          <p:cNvSpPr/>
          <p:nvPr/>
        </p:nvSpPr>
        <p:spPr>
          <a:xfrm>
            <a:off x="654812" y="651482"/>
            <a:ext cx="6134100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확장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중소기업 실시간 상담서비스 구축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D1AB22-C03C-4DA2-A66F-06FBA6177E6A}"/>
              </a:ext>
            </a:extLst>
          </p:cNvPr>
          <p:cNvGrpSpPr/>
          <p:nvPr/>
        </p:nvGrpSpPr>
        <p:grpSpPr>
          <a:xfrm>
            <a:off x="654812" y="546135"/>
            <a:ext cx="6005577" cy="805798"/>
            <a:chOff x="415299" y="546135"/>
            <a:chExt cx="5123534" cy="80579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0CF802-9F49-4E40-A013-4831A6DF77C1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74EB896-C468-4F0A-8EF6-3FAE5D4E17C9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50C0BC-8563-4C76-833D-6B4D3F4B0DD6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47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49EF77-2A95-4045-A35F-9AE389F34221}"/>
              </a:ext>
            </a:extLst>
          </p:cNvPr>
          <p:cNvSpPr txBox="1"/>
          <p:nvPr/>
        </p:nvSpPr>
        <p:spPr>
          <a:xfrm>
            <a:off x="638175" y="909636"/>
            <a:ext cx="51872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 -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중앙부처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지자체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/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공공기관의 상담 리소스를 활용한 중소기업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원스탑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  <a:sym typeface="ConduitITCStd Bold"/>
              </a:rPr>
              <a:t> 상담창구 운영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  <a:sym typeface="ConduitITCStd Bold"/>
            </a:endParaRPr>
          </a:p>
          <a:p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-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공공은 상담실적을 만들고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Win, </a:t>
            </a:r>
            <a:r>
              <a:rPr lang="ko-KR" altLang="en-US" sz="10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비즈봇은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공공의 리소스를 활용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Win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41AAF1-2C88-4629-903D-4A599EA9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3" y="1569794"/>
            <a:ext cx="1817349" cy="1332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5503000-E5FA-43E4-B1C4-F5449FE63E55}"/>
              </a:ext>
            </a:extLst>
          </p:cNvPr>
          <p:cNvSpPr/>
          <p:nvPr/>
        </p:nvSpPr>
        <p:spPr>
          <a:xfrm>
            <a:off x="816937" y="3568665"/>
            <a:ext cx="1552530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공공의 상담 서비스 분석</a:t>
            </a:r>
            <a:endParaRPr lang="en-US" altLang="ko-KR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8E4FBD-101A-4C63-8726-CE12447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153" y="1711858"/>
            <a:ext cx="1302989" cy="1751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88588A6-8648-462C-A707-998F6FD64FBA}"/>
              </a:ext>
            </a:extLst>
          </p:cNvPr>
          <p:cNvSpPr/>
          <p:nvPr/>
        </p:nvSpPr>
        <p:spPr>
          <a:xfrm>
            <a:off x="3291030" y="3554785"/>
            <a:ext cx="1163234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공공</a:t>
            </a:r>
            <a:r>
              <a:rPr lang="en-US" altLang="ko-KR" sz="9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-</a:t>
            </a:r>
            <a:r>
              <a:rPr lang="ko-KR" altLang="en-US" sz="9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비즈봇 </a:t>
            </a:r>
            <a:r>
              <a:rPr lang="en-US" altLang="ko-KR" sz="9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MOU</a:t>
            </a:r>
            <a:endParaRPr lang="en-US" altLang="ko-KR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2B3019-D539-4249-8641-787D567CA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06" y="2096750"/>
            <a:ext cx="1577243" cy="1332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1ACE8F2-91E2-4785-9455-2BCAB9ECC61B}"/>
              </a:ext>
            </a:extLst>
          </p:cNvPr>
          <p:cNvSpPr/>
          <p:nvPr/>
        </p:nvSpPr>
        <p:spPr>
          <a:xfrm>
            <a:off x="5375827" y="3554784"/>
            <a:ext cx="1093824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상담서비스 구축</a:t>
            </a:r>
            <a:endParaRPr lang="en-US" altLang="ko-KR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BE185DA-B4E7-4EB6-AF23-F2B7CCC4D2D6}"/>
              </a:ext>
            </a:extLst>
          </p:cNvPr>
          <p:cNvSpPr/>
          <p:nvPr/>
        </p:nvSpPr>
        <p:spPr>
          <a:xfrm>
            <a:off x="2705409" y="2518415"/>
            <a:ext cx="408983" cy="138346"/>
          </a:xfrm>
          <a:prstGeom prst="rightArrow">
            <a:avLst/>
          </a:prstGeom>
          <a:noFill/>
          <a:ln>
            <a:solidFill>
              <a:srgbClr val="00AC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5586CFED-4DF1-4805-ACD4-A4243399588F}"/>
              </a:ext>
            </a:extLst>
          </p:cNvPr>
          <p:cNvSpPr/>
          <p:nvPr/>
        </p:nvSpPr>
        <p:spPr>
          <a:xfrm>
            <a:off x="4719336" y="2518415"/>
            <a:ext cx="408983" cy="138346"/>
          </a:xfrm>
          <a:prstGeom prst="rightArrow">
            <a:avLst/>
          </a:prstGeom>
          <a:noFill/>
          <a:ln>
            <a:solidFill>
              <a:srgbClr val="00AC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74358-3AEB-4C58-9A52-2188F4243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480" y="1708282"/>
            <a:ext cx="993186" cy="1751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CD5E4D-1E45-48A9-86CC-62739142EA4D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9656CB-D6F4-4FB7-B420-23D5ADB70610}"/>
              </a:ext>
            </a:extLst>
          </p:cNvPr>
          <p:cNvSpPr/>
          <p:nvPr/>
        </p:nvSpPr>
        <p:spPr>
          <a:xfrm>
            <a:off x="809143" y="229965"/>
            <a:ext cx="703966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확장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4498562-B904-4AB0-96C0-F6134BBD12FE}"/>
              </a:ext>
            </a:extLst>
          </p:cNvPr>
          <p:cNvSpPr/>
          <p:nvPr/>
        </p:nvSpPr>
        <p:spPr>
          <a:xfrm>
            <a:off x="824736" y="251283"/>
            <a:ext cx="688372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2056542-FB81-4F75-9015-953154918FA0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0FB141F-0D04-4D32-B4DF-9511DD276049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9B4D1A-BADF-4D60-94D9-7D56CA12EA2B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878CF17-9CDB-445C-90EC-021E97A105B1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5989BC-0B50-4953-AC55-D5DADFDD6B74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4473540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0">
            <a:extLst>
              <a:ext uri="{FF2B5EF4-FFF2-40B4-BE49-F238E27FC236}">
                <a16:creationId xmlns:a16="http://schemas.microsoft.com/office/drawing/2014/main" id="{041BC987-AFB2-4ED6-BC43-AF939A7185B8}"/>
              </a:ext>
            </a:extLst>
          </p:cNvPr>
          <p:cNvSpPr/>
          <p:nvPr/>
        </p:nvSpPr>
        <p:spPr>
          <a:xfrm>
            <a:off x="654812" y="714962"/>
            <a:ext cx="6134100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확장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데이터 확대 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– </a:t>
            </a:r>
            <a:r>
              <a:rPr lang="ko-KR" altLang="en-US" sz="1400" b="1" dirty="0" err="1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중기부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행사정보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),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코트라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수출정보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),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나라장터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조달입찰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7CC72F-DC30-4E15-924E-F144EC3A44EF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48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76494B-C533-40D1-96FA-E4DA1BC1D305}"/>
              </a:ext>
            </a:extLst>
          </p:cNvPr>
          <p:cNvGrpSpPr/>
          <p:nvPr/>
        </p:nvGrpSpPr>
        <p:grpSpPr>
          <a:xfrm>
            <a:off x="654812" y="546136"/>
            <a:ext cx="6005577" cy="517550"/>
            <a:chOff x="415299" y="546135"/>
            <a:chExt cx="5123534" cy="80579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8493B3A-6090-4BCC-86DF-DC0315A37AF5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5724CF2-2DFD-4173-815D-5CE563355288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3133EDC-4093-4449-93CA-E3432E9FC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860"/>
          <a:stretch/>
        </p:blipFill>
        <p:spPr>
          <a:xfrm>
            <a:off x="606027" y="1387292"/>
            <a:ext cx="1892474" cy="2099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BB0A20-897B-4252-A0DB-856CA8DA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218" y="1387305"/>
            <a:ext cx="1943287" cy="2099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283D88-208F-4D18-87BB-A94E332C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222" y="1387307"/>
            <a:ext cx="1237977" cy="2099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29A052-35F0-40D5-A4CC-FD7D0DB149CE}"/>
              </a:ext>
            </a:extLst>
          </p:cNvPr>
          <p:cNvSpPr/>
          <p:nvPr/>
        </p:nvSpPr>
        <p:spPr>
          <a:xfrm>
            <a:off x="775999" y="3569880"/>
            <a:ext cx="1552530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세미나</a:t>
            </a:r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 </a:t>
            </a:r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교육</a:t>
            </a:r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 </a:t>
            </a:r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포럼</a:t>
            </a:r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9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중기부</a:t>
            </a:r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B8C91B6-B44F-413E-B4BD-6DA00BDF86CA}"/>
              </a:ext>
            </a:extLst>
          </p:cNvPr>
          <p:cNvSpPr/>
          <p:nvPr/>
        </p:nvSpPr>
        <p:spPr>
          <a:xfrm>
            <a:off x="3003570" y="3568664"/>
            <a:ext cx="1308060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수출 사업</a:t>
            </a:r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/DB(</a:t>
            </a:r>
            <a:r>
              <a:rPr lang="en-US" altLang="ko-KR" sz="9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Kotra</a:t>
            </a:r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2A56F7-96FE-4F22-8223-648C6683C55F}"/>
              </a:ext>
            </a:extLst>
          </p:cNvPr>
          <p:cNvSpPr/>
          <p:nvPr/>
        </p:nvSpPr>
        <p:spPr>
          <a:xfrm>
            <a:off x="4910180" y="3605845"/>
            <a:ext cx="1308060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입찰정보 </a:t>
            </a:r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나라장터</a:t>
            </a:r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C55020-0081-42F9-82FF-7520AAF65E7A}"/>
              </a:ext>
            </a:extLst>
          </p:cNvPr>
          <p:cNvSpPr/>
          <p:nvPr/>
        </p:nvSpPr>
        <p:spPr>
          <a:xfrm>
            <a:off x="338378" y="235310"/>
            <a:ext cx="100220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추진 배경 및 문제 인식</a:t>
            </a:r>
            <a:endParaRPr lang="en-US" altLang="ko-KR" sz="5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F71E54-F803-4FB7-9591-F2D43905B9DF}"/>
              </a:ext>
            </a:extLst>
          </p:cNvPr>
          <p:cNvSpPr/>
          <p:nvPr/>
        </p:nvSpPr>
        <p:spPr>
          <a:xfrm>
            <a:off x="809143" y="229965"/>
            <a:ext cx="703966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확장</a:t>
            </a:r>
            <a:endParaRPr lang="en-US" altLang="ko-KR" sz="550" b="1" dirty="0"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9BF2B647-185C-4E11-A6B7-6B89372E3BB9}"/>
              </a:ext>
            </a:extLst>
          </p:cNvPr>
          <p:cNvSpPr/>
          <p:nvPr/>
        </p:nvSpPr>
        <p:spPr>
          <a:xfrm>
            <a:off x="824736" y="251283"/>
            <a:ext cx="688372" cy="139064"/>
          </a:xfrm>
          <a:custGeom>
            <a:avLst/>
            <a:gdLst>
              <a:gd name="connsiteX0" fmla="*/ 404816 w 2128600"/>
              <a:gd name="connsiteY0" fmla="*/ 0 h 809632"/>
              <a:gd name="connsiteX1" fmla="*/ 1723784 w 2128600"/>
              <a:gd name="connsiteY1" fmla="*/ 0 h 809632"/>
              <a:gd name="connsiteX2" fmla="*/ 1729767 w 2128600"/>
              <a:gd name="connsiteY2" fmla="*/ 0 h 809632"/>
              <a:gd name="connsiteX3" fmla="*/ 1729767 w 2128600"/>
              <a:gd name="connsiteY3" fmla="*/ 603 h 809632"/>
              <a:gd name="connsiteX4" fmla="*/ 1805369 w 2128600"/>
              <a:gd name="connsiteY4" fmla="*/ 8224 h 809632"/>
              <a:gd name="connsiteX5" fmla="*/ 2128600 w 2128600"/>
              <a:gd name="connsiteY5" fmla="*/ 404816 h 809632"/>
              <a:gd name="connsiteX6" fmla="*/ 1805369 w 2128600"/>
              <a:gd name="connsiteY6" fmla="*/ 801408 h 809632"/>
              <a:gd name="connsiteX7" fmla="*/ 1729767 w 2128600"/>
              <a:gd name="connsiteY7" fmla="*/ 809029 h 809632"/>
              <a:gd name="connsiteX8" fmla="*/ 1729767 w 2128600"/>
              <a:gd name="connsiteY8" fmla="*/ 809632 h 809632"/>
              <a:gd name="connsiteX9" fmla="*/ 1723784 w 2128600"/>
              <a:gd name="connsiteY9" fmla="*/ 809632 h 809632"/>
              <a:gd name="connsiteX10" fmla="*/ 404816 w 2128600"/>
              <a:gd name="connsiteY10" fmla="*/ 809632 h 809632"/>
              <a:gd name="connsiteX11" fmla="*/ 0 w 2128600"/>
              <a:gd name="connsiteY11" fmla="*/ 404816 h 809632"/>
              <a:gd name="connsiteX12" fmla="*/ 404816 w 2128600"/>
              <a:gd name="connsiteY12" fmla="*/ 0 h 80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8600" h="809632">
                <a:moveTo>
                  <a:pt x="404816" y="0"/>
                </a:moveTo>
                <a:lnTo>
                  <a:pt x="1723784" y="0"/>
                </a:lnTo>
                <a:lnTo>
                  <a:pt x="1729767" y="0"/>
                </a:lnTo>
                <a:lnTo>
                  <a:pt x="1729767" y="603"/>
                </a:lnTo>
                <a:lnTo>
                  <a:pt x="1805369" y="8224"/>
                </a:lnTo>
                <a:cubicBezTo>
                  <a:pt x="1989837" y="45972"/>
                  <a:pt x="2128600" y="209189"/>
                  <a:pt x="2128600" y="404816"/>
                </a:cubicBezTo>
                <a:cubicBezTo>
                  <a:pt x="2128600" y="600443"/>
                  <a:pt x="1989837" y="763660"/>
                  <a:pt x="1805369" y="801408"/>
                </a:cubicBezTo>
                <a:lnTo>
                  <a:pt x="1729767" y="809029"/>
                </a:lnTo>
                <a:lnTo>
                  <a:pt x="1729767" y="809632"/>
                </a:lnTo>
                <a:lnTo>
                  <a:pt x="1723784" y="809632"/>
                </a:lnTo>
                <a:lnTo>
                  <a:pt x="404816" y="809632"/>
                </a:lnTo>
                <a:cubicBezTo>
                  <a:pt x="181242" y="809632"/>
                  <a:pt x="0" y="628390"/>
                  <a:pt x="0" y="404816"/>
                </a:cubicBezTo>
                <a:cubicBezTo>
                  <a:pt x="0" y="181242"/>
                  <a:pt x="181242" y="0"/>
                  <a:pt x="404816" y="0"/>
                </a:cubicBezTo>
                <a:close/>
              </a:path>
            </a:pathLst>
          </a:custGeom>
          <a:noFill/>
          <a:ln w="9525"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7F768FB-7CA1-4B60-B08A-2B643238EFEB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C42044D-3DFA-42F2-A18D-6B7E897BCFBD}"/>
              </a:ext>
            </a:extLst>
          </p:cNvPr>
          <p:cNvSpPr/>
          <p:nvPr/>
        </p:nvSpPr>
        <p:spPr>
          <a:xfrm>
            <a:off x="387359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DCDD71-3341-4218-BE31-5CF3B5D5CB6B}"/>
              </a:ext>
            </a:extLst>
          </p:cNvPr>
          <p:cNvSpPr/>
          <p:nvPr/>
        </p:nvSpPr>
        <p:spPr>
          <a:xfrm>
            <a:off x="453572" y="251834"/>
            <a:ext cx="304910" cy="132424"/>
          </a:xfrm>
          <a:prstGeom prst="rect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FE72F78-E577-48F6-A69A-480E5B1A2742}"/>
              </a:ext>
            </a:extLst>
          </p:cNvPr>
          <p:cNvSpPr/>
          <p:nvPr/>
        </p:nvSpPr>
        <p:spPr>
          <a:xfrm>
            <a:off x="692311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52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04490A3-45D7-4674-8809-F42DB66D699F}"/>
              </a:ext>
            </a:extLst>
          </p:cNvPr>
          <p:cNvSpPr/>
          <p:nvPr/>
        </p:nvSpPr>
        <p:spPr>
          <a:xfrm>
            <a:off x="338378" y="235310"/>
            <a:ext cx="570012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583265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2D5FBB3-6966-4E47-A7AA-20CCEB36B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313"/>
            <a:ext cx="7315200" cy="412311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EE4098-C3B5-405E-9F8D-476E31DDE601}"/>
              </a:ext>
            </a:extLst>
          </p:cNvPr>
          <p:cNvGrpSpPr/>
          <p:nvPr/>
        </p:nvGrpSpPr>
        <p:grpSpPr>
          <a:xfrm>
            <a:off x="3144015" y="1825344"/>
            <a:ext cx="1027170" cy="311029"/>
            <a:chOff x="3025202" y="1825344"/>
            <a:chExt cx="1027170" cy="31102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F3B078D-92D5-4EA1-9952-352984C12385}"/>
                </a:ext>
              </a:extLst>
            </p:cNvPr>
            <p:cNvSpPr/>
            <p:nvPr/>
          </p:nvSpPr>
          <p:spPr>
            <a:xfrm>
              <a:off x="3296186" y="1876600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B0EC40B-7B2A-4A17-A5B3-C381E9F5ED7D}"/>
                </a:ext>
              </a:extLst>
            </p:cNvPr>
            <p:cNvSpPr/>
            <p:nvPr/>
          </p:nvSpPr>
          <p:spPr>
            <a:xfrm>
              <a:off x="3422353" y="1876598"/>
              <a:ext cx="503852" cy="259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673662-88CC-4203-9B1B-C87F712C1ABC}"/>
                </a:ext>
              </a:extLst>
            </p:cNvPr>
            <p:cNvSpPr/>
            <p:nvPr/>
          </p:nvSpPr>
          <p:spPr>
            <a:xfrm>
              <a:off x="3792599" y="1876598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슬라이드 번호 개체 틀 6">
              <a:extLst>
                <a:ext uri="{FF2B5EF4-FFF2-40B4-BE49-F238E27FC236}">
                  <a16:creationId xmlns:a16="http://schemas.microsoft.com/office/drawing/2014/main" id="{0974019C-6731-487B-9246-3FCE0213FA32}"/>
                </a:ext>
              </a:extLst>
            </p:cNvPr>
            <p:cNvSpPr txBox="1">
              <a:spLocks/>
            </p:cNvSpPr>
            <p:nvPr/>
          </p:nvSpPr>
          <p:spPr>
            <a:xfrm>
              <a:off x="3361971" y="1825344"/>
              <a:ext cx="624617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ko-KR" altLang="en-US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기업현황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32A8E8C-BCA2-451D-A9EB-3885D8DB5C7A}"/>
                </a:ext>
              </a:extLst>
            </p:cNvPr>
            <p:cNvSpPr/>
            <p:nvPr/>
          </p:nvSpPr>
          <p:spPr>
            <a:xfrm>
              <a:off x="3025202" y="1876598"/>
              <a:ext cx="259773" cy="2597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슬라이드 번호 개체 틀 6">
              <a:extLst>
                <a:ext uri="{FF2B5EF4-FFF2-40B4-BE49-F238E27FC236}">
                  <a16:creationId xmlns:a16="http://schemas.microsoft.com/office/drawing/2014/main" id="{D48B697F-5192-4F2E-92A5-134581A0930A}"/>
                </a:ext>
              </a:extLst>
            </p:cNvPr>
            <p:cNvSpPr txBox="1">
              <a:spLocks/>
            </p:cNvSpPr>
            <p:nvPr/>
          </p:nvSpPr>
          <p:spPr>
            <a:xfrm>
              <a:off x="3065563" y="1825344"/>
              <a:ext cx="179050" cy="279941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200000"/>
                </a:lnSpc>
              </a:pPr>
              <a:r>
                <a:rPr lang="en-US" altLang="ko-KR" sz="1000" b="1" spc="8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000" b="1" spc="8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85372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1CB057EA-AE26-4A04-A868-FF81D3852082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8E0A99-87EE-43F7-B0CD-10C418CBE099}"/>
              </a:ext>
            </a:extLst>
          </p:cNvPr>
          <p:cNvGrpSpPr/>
          <p:nvPr/>
        </p:nvGrpSpPr>
        <p:grpSpPr>
          <a:xfrm>
            <a:off x="3404990" y="1057232"/>
            <a:ext cx="3118342" cy="2001813"/>
            <a:chOff x="3256137" y="1206617"/>
            <a:chExt cx="3118342" cy="2001813"/>
          </a:xfrm>
        </p:grpSpPr>
        <p:grpSp>
          <p:nvGrpSpPr>
            <p:cNvPr id="5" name="그룹 4"/>
            <p:cNvGrpSpPr/>
            <p:nvPr/>
          </p:nvGrpSpPr>
          <p:grpSpPr>
            <a:xfrm>
              <a:off x="3256137" y="1206617"/>
              <a:ext cx="3118342" cy="2001813"/>
              <a:chOff x="3855257" y="2167757"/>
              <a:chExt cx="5197241" cy="333635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1B99A0A-8D83-44AC-9D66-C2C531132B30}"/>
                  </a:ext>
                </a:extLst>
              </p:cNvPr>
              <p:cNvSpPr/>
              <p:nvPr/>
            </p:nvSpPr>
            <p:spPr>
              <a:xfrm>
                <a:off x="3855257" y="2167757"/>
                <a:ext cx="990999" cy="3327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215000"/>
                  </a:lnSpc>
                </a:pPr>
                <a:r>
                  <a:rPr lang="ko-KR" altLang="en-US" sz="840" dirty="0">
                    <a:solidFill>
                      <a:srgbClr val="FB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사명</a:t>
                </a:r>
                <a:endParaRPr lang="en-US" altLang="ko-KR" sz="84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 algn="dist">
                  <a:lnSpc>
                    <a:spcPct val="215000"/>
                  </a:lnSpc>
                </a:pPr>
                <a:r>
                  <a:rPr lang="ko-KR" altLang="en-US" sz="840" dirty="0">
                    <a:solidFill>
                      <a:srgbClr val="FB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대표자</a:t>
                </a:r>
                <a:endParaRPr lang="en-US" altLang="ko-KR" sz="84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 algn="dist">
                  <a:lnSpc>
                    <a:spcPct val="215000"/>
                  </a:lnSpc>
                </a:pPr>
                <a:r>
                  <a:rPr lang="ko-KR" altLang="en-US" sz="840" dirty="0">
                    <a:solidFill>
                      <a:srgbClr val="FB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설립일</a:t>
                </a:r>
                <a:endParaRPr lang="en-US" altLang="ko-KR" sz="84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 algn="dist">
                  <a:lnSpc>
                    <a:spcPct val="215000"/>
                  </a:lnSpc>
                </a:pPr>
                <a:r>
                  <a:rPr lang="ko-KR" altLang="en-US" sz="840" dirty="0">
                    <a:solidFill>
                      <a:srgbClr val="FB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직원수</a:t>
                </a:r>
                <a:endParaRPr lang="en-US" altLang="ko-KR" sz="84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 algn="dist">
                  <a:lnSpc>
                    <a:spcPct val="215000"/>
                  </a:lnSpc>
                </a:pPr>
                <a:r>
                  <a:rPr lang="ko-KR" altLang="en-US" sz="840" dirty="0">
                    <a:solidFill>
                      <a:srgbClr val="FB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사업분야</a:t>
                </a:r>
                <a:endParaRPr lang="en-US" altLang="ko-KR" sz="84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 algn="dist">
                  <a:lnSpc>
                    <a:spcPct val="215000"/>
                  </a:lnSpc>
                </a:pPr>
                <a:r>
                  <a:rPr lang="ko-KR" altLang="en-US" sz="840" dirty="0">
                    <a:solidFill>
                      <a:srgbClr val="FB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소재지</a:t>
                </a:r>
                <a:endParaRPr lang="en-US" altLang="ko-KR" sz="84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 algn="dist">
                  <a:lnSpc>
                    <a:spcPct val="215000"/>
                  </a:lnSpc>
                </a:pPr>
                <a:r>
                  <a:rPr lang="ko-KR" altLang="en-US" sz="840" dirty="0">
                    <a:solidFill>
                      <a:srgbClr val="FB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매출</a:t>
                </a:r>
                <a:endParaRPr lang="en-US" altLang="ko-KR" sz="840" dirty="0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1B99A0A-8D83-44AC-9D66-C2C531132B30}"/>
                  </a:ext>
                </a:extLst>
              </p:cNvPr>
              <p:cNvSpPr/>
              <p:nvPr/>
            </p:nvSpPr>
            <p:spPr>
              <a:xfrm>
                <a:off x="4846256" y="2174140"/>
                <a:ext cx="4206242" cy="3329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15000"/>
                  </a:lnSpc>
                </a:pP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㈜ 페르소나</a:t>
                </a:r>
                <a:endParaRPr lang="en-US" altLang="ko-KR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>
                  <a:lnSpc>
                    <a:spcPct val="215000"/>
                  </a:lnSpc>
                </a:pP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배 준 철</a:t>
                </a:r>
              </a:p>
              <a:p>
                <a:pPr>
                  <a:lnSpc>
                    <a:spcPct val="215000"/>
                  </a:lnSpc>
                </a:pP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2018</a:t>
                </a: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년 </a:t>
                </a: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10</a:t>
                </a: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월 </a:t>
                </a: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1</a:t>
                </a: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일</a:t>
                </a: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(</a:t>
                </a: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법인전환 </a:t>
                </a: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20.03.01)</a:t>
                </a:r>
              </a:p>
              <a:p>
                <a:pPr>
                  <a:lnSpc>
                    <a:spcPct val="215000"/>
                  </a:lnSpc>
                </a:pP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15</a:t>
                </a: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명</a:t>
                </a:r>
                <a:endParaRPr lang="en-US" altLang="ko-KR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>
                  <a:lnSpc>
                    <a:spcPct val="215000"/>
                  </a:lnSpc>
                </a:pP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정부지원사업 검색</a:t>
                </a: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/</a:t>
                </a: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추천 서비스 플랫폼</a:t>
                </a: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(</a:t>
                </a:r>
                <a:r>
                  <a:rPr lang="en-US" altLang="ko-KR" sz="84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BizBot</a:t>
                </a: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)</a:t>
                </a:r>
                <a:endPara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>
                  <a:lnSpc>
                    <a:spcPct val="215000"/>
                  </a:lnSpc>
                </a:pP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대구광역시 동구 동대구로 </a:t>
                </a: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461, 10</a:t>
                </a: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층 </a:t>
                </a: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1004</a:t>
                </a: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호</a:t>
                </a:r>
              </a:p>
              <a:p>
                <a:pPr>
                  <a:lnSpc>
                    <a:spcPct val="215000"/>
                  </a:lnSpc>
                </a:pP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4.5</a:t>
                </a: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억</a:t>
                </a: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(‘20</a:t>
                </a:r>
                <a:r>
                  <a:rPr lang="ko-KR" altLang="en-US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년</a:t>
                </a:r>
                <a:r>
                  <a:rPr lang="en-US" altLang="ko-KR" sz="84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)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339725" y="1500665"/>
              <a:ext cx="431344" cy="1648746"/>
              <a:chOff x="3565129" y="2663758"/>
              <a:chExt cx="718907" cy="2587998"/>
            </a:xfrm>
          </p:grpSpPr>
          <p:cxnSp>
            <p:nvCxnSpPr>
              <p:cNvPr id="21" name="직선 연결선 20"/>
              <p:cNvCxnSpPr/>
              <p:nvPr/>
            </p:nvCxnSpPr>
            <p:spPr>
              <a:xfrm>
                <a:off x="3565129" y="2663758"/>
                <a:ext cx="718907" cy="0"/>
              </a:xfrm>
              <a:prstGeom prst="line">
                <a:avLst/>
              </a:prstGeom>
              <a:ln w="12700">
                <a:solidFill>
                  <a:srgbClr val="FB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565129" y="3099936"/>
                <a:ext cx="718907" cy="0"/>
              </a:xfrm>
              <a:prstGeom prst="line">
                <a:avLst/>
              </a:prstGeom>
              <a:ln w="12700">
                <a:solidFill>
                  <a:srgbClr val="FB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565129" y="3536897"/>
                <a:ext cx="718907" cy="0"/>
              </a:xfrm>
              <a:prstGeom prst="line">
                <a:avLst/>
              </a:prstGeom>
              <a:ln w="12700">
                <a:solidFill>
                  <a:srgbClr val="FB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3565129" y="3962219"/>
                <a:ext cx="718907" cy="0"/>
              </a:xfrm>
              <a:prstGeom prst="line">
                <a:avLst/>
              </a:prstGeom>
              <a:ln w="12700">
                <a:solidFill>
                  <a:srgbClr val="FB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3565129" y="4395331"/>
                <a:ext cx="718907" cy="0"/>
              </a:xfrm>
              <a:prstGeom prst="line">
                <a:avLst/>
              </a:prstGeom>
              <a:ln w="12700">
                <a:solidFill>
                  <a:srgbClr val="FB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3565129" y="4809354"/>
                <a:ext cx="718907" cy="0"/>
              </a:xfrm>
              <a:prstGeom prst="line">
                <a:avLst/>
              </a:prstGeom>
              <a:ln w="12700">
                <a:solidFill>
                  <a:srgbClr val="FB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3565129" y="5251756"/>
                <a:ext cx="718907" cy="0"/>
              </a:xfrm>
              <a:prstGeom prst="line">
                <a:avLst/>
              </a:prstGeom>
              <a:ln w="12700">
                <a:solidFill>
                  <a:srgbClr val="FB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/>
            <p:cNvGrpSpPr/>
            <p:nvPr/>
          </p:nvGrpSpPr>
          <p:grpSpPr>
            <a:xfrm>
              <a:off x="3933769" y="1498407"/>
              <a:ext cx="2393824" cy="1654012"/>
              <a:chOff x="3565129" y="2660214"/>
              <a:chExt cx="718907" cy="2596269"/>
            </a:xfrm>
          </p:grpSpPr>
          <p:cxnSp>
            <p:nvCxnSpPr>
              <p:cNvPr id="30" name="직선 연결선 29"/>
              <p:cNvCxnSpPr/>
              <p:nvPr/>
            </p:nvCxnSpPr>
            <p:spPr>
              <a:xfrm>
                <a:off x="3565129" y="2660214"/>
                <a:ext cx="718907" cy="0"/>
              </a:xfrm>
              <a:prstGeom prst="line">
                <a:avLst/>
              </a:prstGeom>
              <a:ln w="31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3565129" y="3100382"/>
                <a:ext cx="718907" cy="0"/>
              </a:xfrm>
              <a:prstGeom prst="line">
                <a:avLst/>
              </a:prstGeom>
              <a:ln w="31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3565129" y="3536899"/>
                <a:ext cx="718907" cy="0"/>
              </a:xfrm>
              <a:prstGeom prst="line">
                <a:avLst/>
              </a:prstGeom>
              <a:ln w="31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3565129" y="3965986"/>
                <a:ext cx="718907" cy="0"/>
              </a:xfrm>
              <a:prstGeom prst="line">
                <a:avLst/>
              </a:prstGeom>
              <a:ln w="31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3565129" y="4395471"/>
                <a:ext cx="718907" cy="0"/>
              </a:xfrm>
              <a:prstGeom prst="line">
                <a:avLst/>
              </a:prstGeom>
              <a:ln w="31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3565129" y="4816888"/>
                <a:ext cx="718907" cy="0"/>
              </a:xfrm>
              <a:prstGeom prst="line">
                <a:avLst/>
              </a:prstGeom>
              <a:ln w="31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3565129" y="5256483"/>
                <a:ext cx="718907" cy="0"/>
              </a:xfrm>
              <a:prstGeom prst="line">
                <a:avLst/>
              </a:prstGeom>
              <a:ln w="31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7C612E-8B20-44B6-9671-E70B85C00E20}"/>
              </a:ext>
            </a:extLst>
          </p:cNvPr>
          <p:cNvSpPr/>
          <p:nvPr/>
        </p:nvSpPr>
        <p:spPr>
          <a:xfrm>
            <a:off x="161997" y="484394"/>
            <a:ext cx="191476" cy="21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8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C9451E-19E3-4FB5-B874-0A7908FFB95A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600B957-5D6B-4F8A-A974-F29AC519E4C9}"/>
              </a:ext>
            </a:extLst>
          </p:cNvPr>
          <p:cNvGrpSpPr/>
          <p:nvPr/>
        </p:nvGrpSpPr>
        <p:grpSpPr>
          <a:xfrm>
            <a:off x="338378" y="235310"/>
            <a:ext cx="1002202" cy="176972"/>
            <a:chOff x="328853" y="235310"/>
            <a:chExt cx="1002202" cy="176972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99F0E7F-2313-497C-AE77-B91CE8C5A60E}"/>
                </a:ext>
              </a:extLst>
            </p:cNvPr>
            <p:cNvGrpSpPr/>
            <p:nvPr/>
          </p:nvGrpSpPr>
          <p:grpSpPr>
            <a:xfrm>
              <a:off x="377834" y="251834"/>
              <a:ext cx="351816" cy="132424"/>
              <a:chOff x="377834" y="251834"/>
              <a:chExt cx="351816" cy="132424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633A28D-5F8C-4EAC-9719-73505464A7EC}"/>
                  </a:ext>
                </a:extLst>
              </p:cNvPr>
              <p:cNvSpPr/>
              <p:nvPr/>
            </p:nvSpPr>
            <p:spPr>
              <a:xfrm>
                <a:off x="377834" y="251834"/>
                <a:ext cx="132424" cy="132424"/>
              </a:xfrm>
              <a:prstGeom prst="ellipse">
                <a:avLst/>
              </a:prstGeom>
              <a:solidFill>
                <a:srgbClr val="F52334"/>
              </a:solidFill>
              <a:ln>
                <a:solidFill>
                  <a:srgbClr val="F523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76B65BD-B700-4D71-81FE-ED739AA4B83C}"/>
                  </a:ext>
                </a:extLst>
              </p:cNvPr>
              <p:cNvSpPr/>
              <p:nvPr/>
            </p:nvSpPr>
            <p:spPr>
              <a:xfrm>
                <a:off x="444046" y="251834"/>
                <a:ext cx="216710" cy="132424"/>
              </a:xfrm>
              <a:prstGeom prst="rect">
                <a:avLst/>
              </a:prstGeom>
              <a:solidFill>
                <a:srgbClr val="F52334"/>
              </a:solidFill>
              <a:ln>
                <a:solidFill>
                  <a:srgbClr val="F523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2899993C-2FD8-4A01-9393-2F72C62F0F98}"/>
                  </a:ext>
                </a:extLst>
              </p:cNvPr>
              <p:cNvSpPr/>
              <p:nvPr/>
            </p:nvSpPr>
            <p:spPr>
              <a:xfrm>
                <a:off x="597226" y="251834"/>
                <a:ext cx="132424" cy="132424"/>
              </a:xfrm>
              <a:prstGeom prst="ellipse">
                <a:avLst/>
              </a:prstGeom>
              <a:solidFill>
                <a:srgbClr val="F52334"/>
              </a:solidFill>
              <a:ln>
                <a:solidFill>
                  <a:srgbClr val="F523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7C612E-8B20-44B6-9671-E70B85C00E20}"/>
                </a:ext>
              </a:extLst>
            </p:cNvPr>
            <p:cNvSpPr/>
            <p:nvPr/>
          </p:nvSpPr>
          <p:spPr>
            <a:xfrm>
              <a:off x="328853" y="235310"/>
              <a:ext cx="501727" cy="176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550" b="1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기업현황</a:t>
              </a:r>
              <a:endPara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7C612E-8B20-44B6-9671-E70B85C00E20}"/>
                </a:ext>
              </a:extLst>
            </p:cNvPr>
            <p:cNvSpPr/>
            <p:nvPr/>
          </p:nvSpPr>
          <p:spPr>
            <a:xfrm>
              <a:off x="686114" y="235310"/>
              <a:ext cx="644941" cy="176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550" b="1" dirty="0" err="1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기업현황</a:t>
              </a:r>
              <a:endPara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8C7A1E2-4FBD-4B84-8374-5F0EDC704FEA}"/>
                </a:ext>
              </a:extLst>
            </p:cNvPr>
            <p:cNvSpPr/>
            <p:nvPr/>
          </p:nvSpPr>
          <p:spPr>
            <a:xfrm>
              <a:off x="729522" y="251283"/>
              <a:ext cx="365611" cy="139064"/>
            </a:xfrm>
            <a:custGeom>
              <a:avLst/>
              <a:gdLst>
                <a:gd name="connsiteX0" fmla="*/ 404816 w 2128600"/>
                <a:gd name="connsiteY0" fmla="*/ 0 h 809632"/>
                <a:gd name="connsiteX1" fmla="*/ 1723784 w 2128600"/>
                <a:gd name="connsiteY1" fmla="*/ 0 h 809632"/>
                <a:gd name="connsiteX2" fmla="*/ 1729767 w 2128600"/>
                <a:gd name="connsiteY2" fmla="*/ 0 h 809632"/>
                <a:gd name="connsiteX3" fmla="*/ 1729767 w 2128600"/>
                <a:gd name="connsiteY3" fmla="*/ 603 h 809632"/>
                <a:gd name="connsiteX4" fmla="*/ 1805369 w 2128600"/>
                <a:gd name="connsiteY4" fmla="*/ 8224 h 809632"/>
                <a:gd name="connsiteX5" fmla="*/ 2128600 w 2128600"/>
                <a:gd name="connsiteY5" fmla="*/ 404816 h 809632"/>
                <a:gd name="connsiteX6" fmla="*/ 1805369 w 2128600"/>
                <a:gd name="connsiteY6" fmla="*/ 801408 h 809632"/>
                <a:gd name="connsiteX7" fmla="*/ 1729767 w 2128600"/>
                <a:gd name="connsiteY7" fmla="*/ 809029 h 809632"/>
                <a:gd name="connsiteX8" fmla="*/ 1729767 w 2128600"/>
                <a:gd name="connsiteY8" fmla="*/ 809632 h 809632"/>
                <a:gd name="connsiteX9" fmla="*/ 1723784 w 2128600"/>
                <a:gd name="connsiteY9" fmla="*/ 809632 h 809632"/>
                <a:gd name="connsiteX10" fmla="*/ 404816 w 2128600"/>
                <a:gd name="connsiteY10" fmla="*/ 809632 h 809632"/>
                <a:gd name="connsiteX11" fmla="*/ 0 w 2128600"/>
                <a:gd name="connsiteY11" fmla="*/ 404816 h 809632"/>
                <a:gd name="connsiteX12" fmla="*/ 404816 w 2128600"/>
                <a:gd name="connsiteY12" fmla="*/ 0 h 80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8600" h="809632">
                  <a:moveTo>
                    <a:pt x="404816" y="0"/>
                  </a:moveTo>
                  <a:lnTo>
                    <a:pt x="1723784" y="0"/>
                  </a:lnTo>
                  <a:lnTo>
                    <a:pt x="1729767" y="0"/>
                  </a:lnTo>
                  <a:lnTo>
                    <a:pt x="1729767" y="603"/>
                  </a:lnTo>
                  <a:lnTo>
                    <a:pt x="1805369" y="8224"/>
                  </a:lnTo>
                  <a:cubicBezTo>
                    <a:pt x="1989837" y="45972"/>
                    <a:pt x="2128600" y="209189"/>
                    <a:pt x="2128600" y="404816"/>
                  </a:cubicBezTo>
                  <a:cubicBezTo>
                    <a:pt x="2128600" y="600443"/>
                    <a:pt x="1989837" y="763660"/>
                    <a:pt x="1805369" y="801408"/>
                  </a:cubicBezTo>
                  <a:lnTo>
                    <a:pt x="1729767" y="809029"/>
                  </a:lnTo>
                  <a:lnTo>
                    <a:pt x="1729767" y="809632"/>
                  </a:lnTo>
                  <a:lnTo>
                    <a:pt x="1723784" y="809632"/>
                  </a:lnTo>
                  <a:lnTo>
                    <a:pt x="404816" y="809632"/>
                  </a:lnTo>
                  <a:cubicBezTo>
                    <a:pt x="181242" y="809632"/>
                    <a:pt x="0" y="628390"/>
                    <a:pt x="0" y="404816"/>
                  </a:cubicBezTo>
                  <a:cubicBezTo>
                    <a:pt x="0" y="181242"/>
                    <a:pt x="181242" y="0"/>
                    <a:pt x="404816" y="0"/>
                  </a:cubicBezTo>
                  <a:close/>
                </a:path>
              </a:pathLst>
            </a:custGeom>
            <a:noFill/>
            <a:ln w="9525">
              <a:solidFill>
                <a:srgbClr val="F4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505D6A-2788-45CE-9C44-A0DE1B4C69AA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6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F780E2-2D05-4533-BDBD-EF2655138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3" y="1284177"/>
            <a:ext cx="2402209" cy="1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0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화살표: 위쪽 62">
            <a:extLst>
              <a:ext uri="{FF2B5EF4-FFF2-40B4-BE49-F238E27FC236}">
                <a16:creationId xmlns:a16="http://schemas.microsoft.com/office/drawing/2014/main" id="{E635EB8A-1C10-4126-A320-EF6443DDF024}"/>
              </a:ext>
            </a:extLst>
          </p:cNvPr>
          <p:cNvSpPr/>
          <p:nvPr/>
        </p:nvSpPr>
        <p:spPr>
          <a:xfrm>
            <a:off x="3508932" y="2880286"/>
            <a:ext cx="297339" cy="179484"/>
          </a:xfrm>
          <a:prstGeom prst="upArrow">
            <a:avLst>
              <a:gd name="adj1" fmla="val 50000"/>
              <a:gd name="adj2" fmla="val 45918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48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706228" y="776662"/>
            <a:ext cx="4366372" cy="2049826"/>
            <a:chOff x="1324367" y="1264898"/>
            <a:chExt cx="7277288" cy="34163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B99A0A-8D83-44AC-9D66-C2C531132B30}"/>
                </a:ext>
              </a:extLst>
            </p:cNvPr>
            <p:cNvSpPr/>
            <p:nvPr/>
          </p:nvSpPr>
          <p:spPr>
            <a:xfrm>
              <a:off x="3571614" y="1264898"/>
              <a:ext cx="2009337" cy="4231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사업화</a:t>
              </a:r>
              <a:r>
                <a:rPr lang="en-US" altLang="ko-KR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</a:t>
              </a:r>
              <a:r>
                <a:rPr lang="ko-KR" altLang="en-US" sz="105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총괄</a:t>
              </a:r>
              <a:endParaRPr lang="en-US" altLang="ko-KR" sz="10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B94A4E-4956-4A1C-915B-1566F687E195}"/>
                </a:ext>
              </a:extLst>
            </p:cNvPr>
            <p:cNvSpPr/>
            <p:nvPr/>
          </p:nvSpPr>
          <p:spPr>
            <a:xfrm>
              <a:off x="3575803" y="1780403"/>
              <a:ext cx="2000775" cy="369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4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배준철</a:t>
              </a:r>
              <a:r>
                <a:rPr lang="ko-KR" altLang="en-US" sz="84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대표이사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AECAAA3-77F2-4533-AB26-95A73E87AA08}"/>
                </a:ext>
              </a:extLst>
            </p:cNvPr>
            <p:cNvSpPr/>
            <p:nvPr/>
          </p:nvSpPr>
          <p:spPr>
            <a:xfrm>
              <a:off x="1324367" y="2962521"/>
              <a:ext cx="2013350" cy="3847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기업부설연구소</a:t>
              </a:r>
              <a:r>
                <a:rPr lang="en-US" altLang="ko-KR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(5</a:t>
              </a:r>
              <a:r>
                <a:rPr lang="ko-KR" altLang="en-US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명</a:t>
              </a:r>
              <a:r>
                <a:rPr lang="en-US" altLang="ko-KR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)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09618DC-132B-486D-8962-FEBA8BB5C213}"/>
                </a:ext>
              </a:extLst>
            </p:cNvPr>
            <p:cNvSpPr/>
            <p:nvPr/>
          </p:nvSpPr>
          <p:spPr>
            <a:xfrm>
              <a:off x="1330433" y="3391450"/>
              <a:ext cx="2000775" cy="123110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4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김완태</a:t>
              </a:r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이사 </a:t>
              </a:r>
              <a:r>
                <a:rPr lang="en-US" altLang="ko-KR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 CTO</a:t>
              </a:r>
            </a:p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이창호 선임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84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송탁근</a:t>
              </a:r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선임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김대용 선임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이태규 선임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6E1335C-5D66-4B83-B86C-1679C8B48A92}"/>
                </a:ext>
              </a:extLst>
            </p:cNvPr>
            <p:cNvSpPr/>
            <p:nvPr/>
          </p:nvSpPr>
          <p:spPr>
            <a:xfrm>
              <a:off x="3567419" y="2962521"/>
              <a:ext cx="2013352" cy="3847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지원사업부</a:t>
              </a:r>
              <a:r>
                <a:rPr lang="en-US" altLang="ko-KR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(5</a:t>
              </a:r>
              <a:r>
                <a:rPr lang="ko-KR" altLang="en-US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명</a:t>
              </a:r>
              <a:r>
                <a:rPr lang="en-US" altLang="ko-KR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1A520A5-E808-4D1A-8F27-3FEBD774856E}"/>
                </a:ext>
              </a:extLst>
            </p:cNvPr>
            <p:cNvSpPr/>
            <p:nvPr/>
          </p:nvSpPr>
          <p:spPr>
            <a:xfrm>
              <a:off x="3575803" y="3392327"/>
              <a:ext cx="2000775" cy="123110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장승현 책임 </a:t>
              </a:r>
              <a:r>
                <a:rPr lang="en-US" altLang="ko-KR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 </a:t>
              </a:r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팀장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박진우 선임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정진이 선임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권민서 선임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신은경 선임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A5623A-1C33-407C-A560-5E2C2F50860A}"/>
                </a:ext>
              </a:extLst>
            </p:cNvPr>
            <p:cNvSpPr/>
            <p:nvPr/>
          </p:nvSpPr>
          <p:spPr>
            <a:xfrm>
              <a:off x="5833224" y="2965947"/>
              <a:ext cx="2022000" cy="3847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공공전략사업부</a:t>
              </a:r>
              <a:r>
                <a:rPr lang="en-US" altLang="ko-KR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(5</a:t>
              </a:r>
              <a:r>
                <a:rPr lang="ko-KR" altLang="en-US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명</a:t>
              </a:r>
              <a:r>
                <a:rPr lang="en-US" altLang="ko-KR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)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83FED7-F126-4B30-AD86-B87C2902E5ED}"/>
                </a:ext>
              </a:extLst>
            </p:cNvPr>
            <p:cNvSpPr/>
            <p:nvPr/>
          </p:nvSpPr>
          <p:spPr>
            <a:xfrm>
              <a:off x="5840828" y="3394798"/>
              <a:ext cx="2000775" cy="123110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4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이강룡</a:t>
              </a:r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이사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84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박종덕</a:t>
              </a:r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책임 </a:t>
              </a:r>
              <a:r>
                <a:rPr lang="en-US" altLang="ko-KR" sz="84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 </a:t>
              </a:r>
              <a:r>
                <a:rPr lang="ko-KR" altLang="en-US" sz="84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팀장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김희태 선임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최지현 선임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84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송용재</a:t>
              </a:r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선임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AA1331-A65C-4106-983D-535B3A6C74A8}"/>
                </a:ext>
              </a:extLst>
            </p:cNvPr>
            <p:cNvSpPr/>
            <p:nvPr/>
          </p:nvSpPr>
          <p:spPr>
            <a:xfrm>
              <a:off x="3571613" y="1317753"/>
              <a:ext cx="2000775" cy="964715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48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C8F4CCA-670F-4E04-A160-5F0C58B41121}"/>
                </a:ext>
              </a:extLst>
            </p:cNvPr>
            <p:cNvSpPr/>
            <p:nvPr/>
          </p:nvSpPr>
          <p:spPr>
            <a:xfrm>
              <a:off x="3574691" y="2983302"/>
              <a:ext cx="1997697" cy="1697971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48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BD86CDE-A24F-4C8E-A51E-7401B91385B6}"/>
                </a:ext>
              </a:extLst>
            </p:cNvPr>
            <p:cNvSpPr/>
            <p:nvPr/>
          </p:nvSpPr>
          <p:spPr>
            <a:xfrm>
              <a:off x="5837636" y="2989594"/>
              <a:ext cx="2010255" cy="169166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48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2330042" y="2282468"/>
              <a:ext cx="4484268" cy="700835"/>
              <a:chOff x="2330042" y="2282468"/>
              <a:chExt cx="4484268" cy="700835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E9A5741-1E16-4D8E-8AB5-7210D74EA692}"/>
                  </a:ext>
                </a:extLst>
              </p:cNvPr>
              <p:cNvCxnSpPr>
                <a:cxnSpLocks/>
                <a:stCxn id="4" idx="2"/>
                <a:endCxn id="23" idx="0"/>
              </p:cNvCxnSpPr>
              <p:nvPr/>
            </p:nvCxnSpPr>
            <p:spPr>
              <a:xfrm>
                <a:off x="4572001" y="2282468"/>
                <a:ext cx="1538" cy="700835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07EA99F-2E95-43E4-A959-173C7D916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4310" y="2632402"/>
                <a:ext cx="0" cy="35090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12B2BF7-D276-4CA8-9BDF-BF5FD3C7C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0394" y="2632402"/>
                <a:ext cx="0" cy="35090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20EAEC-E94F-4960-A0EE-140E53CFDA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0042" y="2632402"/>
                <a:ext cx="4484268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BC978AA-F3EC-4C9E-9C87-E6AC6E6A7453}"/>
                </a:ext>
              </a:extLst>
            </p:cNvPr>
            <p:cNvSpPr/>
            <p:nvPr/>
          </p:nvSpPr>
          <p:spPr>
            <a:xfrm>
              <a:off x="1328546" y="2983302"/>
              <a:ext cx="2001882" cy="1697941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48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854CC65-E988-4F17-A78B-065F0609D3B2}"/>
                </a:ext>
              </a:extLst>
            </p:cNvPr>
            <p:cNvSpPr/>
            <p:nvPr/>
          </p:nvSpPr>
          <p:spPr>
            <a:xfrm>
              <a:off x="6592318" y="1264898"/>
              <a:ext cx="2009337" cy="4231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05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고문</a:t>
              </a:r>
              <a:endParaRPr lang="en-US" altLang="ko-KR" sz="10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9BE151A-F51A-4185-9E47-E191525023FD}"/>
                </a:ext>
              </a:extLst>
            </p:cNvPr>
            <p:cNvSpPr/>
            <p:nvPr/>
          </p:nvSpPr>
          <p:spPr>
            <a:xfrm>
              <a:off x="6596506" y="1780403"/>
              <a:ext cx="2000775" cy="369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4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前 넥슨 김태환 부사장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167366A-AE45-472C-9953-769E9B7AF4E7}"/>
                </a:ext>
              </a:extLst>
            </p:cNvPr>
            <p:cNvSpPr/>
            <p:nvPr/>
          </p:nvSpPr>
          <p:spPr>
            <a:xfrm>
              <a:off x="6592316" y="1317753"/>
              <a:ext cx="2000775" cy="964714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48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EF5EDE-5300-406C-90BE-5303DAF1B4C9}"/>
              </a:ext>
            </a:extLst>
          </p:cNvPr>
          <p:cNvSpPr/>
          <p:nvPr/>
        </p:nvSpPr>
        <p:spPr>
          <a:xfrm>
            <a:off x="161997" y="484394"/>
            <a:ext cx="191476" cy="21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8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B736768-601B-4EA1-8C21-8A6B07E78CDD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3A70E7-13D4-4C3E-9147-A07CF7CD606C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F411F65-786E-4F1E-95A3-B4B79B2E01DB}"/>
              </a:ext>
            </a:extLst>
          </p:cNvPr>
          <p:cNvGrpSpPr/>
          <p:nvPr/>
        </p:nvGrpSpPr>
        <p:grpSpPr>
          <a:xfrm>
            <a:off x="338378" y="235310"/>
            <a:ext cx="812328" cy="176972"/>
            <a:chOff x="328853" y="235310"/>
            <a:chExt cx="812328" cy="17697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EB51A2A-1380-4A40-935D-DBBF794A5103}"/>
                </a:ext>
              </a:extLst>
            </p:cNvPr>
            <p:cNvGrpSpPr/>
            <p:nvPr/>
          </p:nvGrpSpPr>
          <p:grpSpPr>
            <a:xfrm>
              <a:off x="377834" y="251834"/>
              <a:ext cx="351816" cy="132424"/>
              <a:chOff x="377834" y="251834"/>
              <a:chExt cx="351816" cy="13242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CD3ED6D4-B17C-468D-8982-11CF19B470E9}"/>
                  </a:ext>
                </a:extLst>
              </p:cNvPr>
              <p:cNvSpPr/>
              <p:nvPr/>
            </p:nvSpPr>
            <p:spPr>
              <a:xfrm>
                <a:off x="377834" y="251834"/>
                <a:ext cx="132424" cy="132424"/>
              </a:xfrm>
              <a:prstGeom prst="ellipse">
                <a:avLst/>
              </a:prstGeom>
              <a:solidFill>
                <a:srgbClr val="F52334"/>
              </a:solidFill>
              <a:ln>
                <a:solidFill>
                  <a:srgbClr val="F523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0284BEA-5081-4118-8893-EFC22996A3FD}"/>
                  </a:ext>
                </a:extLst>
              </p:cNvPr>
              <p:cNvSpPr/>
              <p:nvPr/>
            </p:nvSpPr>
            <p:spPr>
              <a:xfrm>
                <a:off x="444046" y="251834"/>
                <a:ext cx="216710" cy="132424"/>
              </a:xfrm>
              <a:prstGeom prst="rect">
                <a:avLst/>
              </a:prstGeom>
              <a:solidFill>
                <a:srgbClr val="F52334"/>
              </a:solidFill>
              <a:ln>
                <a:solidFill>
                  <a:srgbClr val="F523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FC8B8148-6ADA-485D-8CA7-4639582C0E07}"/>
                  </a:ext>
                </a:extLst>
              </p:cNvPr>
              <p:cNvSpPr/>
              <p:nvPr/>
            </p:nvSpPr>
            <p:spPr>
              <a:xfrm>
                <a:off x="597226" y="251834"/>
                <a:ext cx="132424" cy="132424"/>
              </a:xfrm>
              <a:prstGeom prst="ellipse">
                <a:avLst/>
              </a:prstGeom>
              <a:solidFill>
                <a:srgbClr val="F52334"/>
              </a:solidFill>
              <a:ln>
                <a:solidFill>
                  <a:srgbClr val="F523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9A25A9B-4D8E-4C34-836D-DB811A1B1C99}"/>
                </a:ext>
              </a:extLst>
            </p:cNvPr>
            <p:cNvSpPr/>
            <p:nvPr/>
          </p:nvSpPr>
          <p:spPr>
            <a:xfrm>
              <a:off x="328853" y="235310"/>
              <a:ext cx="501727" cy="176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550" b="1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기업현황</a:t>
              </a:r>
              <a:endPara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4EB8BF0-3F33-485C-AAB7-DCA26B64546B}"/>
                </a:ext>
              </a:extLst>
            </p:cNvPr>
            <p:cNvSpPr/>
            <p:nvPr/>
          </p:nvSpPr>
          <p:spPr>
            <a:xfrm>
              <a:off x="686114" y="235310"/>
              <a:ext cx="455067" cy="176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50" b="1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조직도</a:t>
              </a:r>
              <a:endPara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5E36A7A-3D93-498E-8153-F92062B8DE61}"/>
                </a:ext>
              </a:extLst>
            </p:cNvPr>
            <p:cNvSpPr/>
            <p:nvPr/>
          </p:nvSpPr>
          <p:spPr>
            <a:xfrm>
              <a:off x="729522" y="251283"/>
              <a:ext cx="365611" cy="139064"/>
            </a:xfrm>
            <a:custGeom>
              <a:avLst/>
              <a:gdLst>
                <a:gd name="connsiteX0" fmla="*/ 404816 w 2128600"/>
                <a:gd name="connsiteY0" fmla="*/ 0 h 809632"/>
                <a:gd name="connsiteX1" fmla="*/ 1723784 w 2128600"/>
                <a:gd name="connsiteY1" fmla="*/ 0 h 809632"/>
                <a:gd name="connsiteX2" fmla="*/ 1729767 w 2128600"/>
                <a:gd name="connsiteY2" fmla="*/ 0 h 809632"/>
                <a:gd name="connsiteX3" fmla="*/ 1729767 w 2128600"/>
                <a:gd name="connsiteY3" fmla="*/ 603 h 809632"/>
                <a:gd name="connsiteX4" fmla="*/ 1805369 w 2128600"/>
                <a:gd name="connsiteY4" fmla="*/ 8224 h 809632"/>
                <a:gd name="connsiteX5" fmla="*/ 2128600 w 2128600"/>
                <a:gd name="connsiteY5" fmla="*/ 404816 h 809632"/>
                <a:gd name="connsiteX6" fmla="*/ 1805369 w 2128600"/>
                <a:gd name="connsiteY6" fmla="*/ 801408 h 809632"/>
                <a:gd name="connsiteX7" fmla="*/ 1729767 w 2128600"/>
                <a:gd name="connsiteY7" fmla="*/ 809029 h 809632"/>
                <a:gd name="connsiteX8" fmla="*/ 1729767 w 2128600"/>
                <a:gd name="connsiteY8" fmla="*/ 809632 h 809632"/>
                <a:gd name="connsiteX9" fmla="*/ 1723784 w 2128600"/>
                <a:gd name="connsiteY9" fmla="*/ 809632 h 809632"/>
                <a:gd name="connsiteX10" fmla="*/ 404816 w 2128600"/>
                <a:gd name="connsiteY10" fmla="*/ 809632 h 809632"/>
                <a:gd name="connsiteX11" fmla="*/ 0 w 2128600"/>
                <a:gd name="connsiteY11" fmla="*/ 404816 h 809632"/>
                <a:gd name="connsiteX12" fmla="*/ 404816 w 2128600"/>
                <a:gd name="connsiteY12" fmla="*/ 0 h 80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8600" h="809632">
                  <a:moveTo>
                    <a:pt x="404816" y="0"/>
                  </a:moveTo>
                  <a:lnTo>
                    <a:pt x="1723784" y="0"/>
                  </a:lnTo>
                  <a:lnTo>
                    <a:pt x="1729767" y="0"/>
                  </a:lnTo>
                  <a:lnTo>
                    <a:pt x="1729767" y="603"/>
                  </a:lnTo>
                  <a:lnTo>
                    <a:pt x="1805369" y="8224"/>
                  </a:lnTo>
                  <a:cubicBezTo>
                    <a:pt x="1989837" y="45972"/>
                    <a:pt x="2128600" y="209189"/>
                    <a:pt x="2128600" y="404816"/>
                  </a:cubicBezTo>
                  <a:cubicBezTo>
                    <a:pt x="2128600" y="600443"/>
                    <a:pt x="1989837" y="763660"/>
                    <a:pt x="1805369" y="801408"/>
                  </a:cubicBezTo>
                  <a:lnTo>
                    <a:pt x="1729767" y="809029"/>
                  </a:lnTo>
                  <a:lnTo>
                    <a:pt x="1729767" y="809632"/>
                  </a:lnTo>
                  <a:lnTo>
                    <a:pt x="1723784" y="809632"/>
                  </a:lnTo>
                  <a:lnTo>
                    <a:pt x="404816" y="809632"/>
                  </a:lnTo>
                  <a:cubicBezTo>
                    <a:pt x="181242" y="809632"/>
                    <a:pt x="0" y="628390"/>
                    <a:pt x="0" y="404816"/>
                  </a:cubicBezTo>
                  <a:cubicBezTo>
                    <a:pt x="0" y="181242"/>
                    <a:pt x="181242" y="0"/>
                    <a:pt x="404816" y="0"/>
                  </a:cubicBezTo>
                  <a:close/>
                </a:path>
              </a:pathLst>
            </a:custGeom>
            <a:noFill/>
            <a:ln w="9525">
              <a:solidFill>
                <a:srgbClr val="F4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7F2A196-B8FF-42EE-822D-CF41E121D9CE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7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17A119C-9680-449B-A316-EE56B1EE7842}"/>
              </a:ext>
            </a:extLst>
          </p:cNvPr>
          <p:cNvCxnSpPr>
            <a:stCxn id="4" idx="3"/>
            <a:endCxn id="59" idx="1"/>
          </p:cNvCxnSpPr>
          <p:nvPr/>
        </p:nvCxnSpPr>
        <p:spPr>
          <a:xfrm>
            <a:off x="4255040" y="1097790"/>
            <a:ext cx="6119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FB0B2C-7681-42EB-BCEF-13E7E09F13B1}"/>
              </a:ext>
            </a:extLst>
          </p:cNvPr>
          <p:cNvGrpSpPr/>
          <p:nvPr/>
        </p:nvGrpSpPr>
        <p:grpSpPr>
          <a:xfrm>
            <a:off x="757132" y="3138013"/>
            <a:ext cx="5791540" cy="586954"/>
            <a:chOff x="1354663" y="3093468"/>
            <a:chExt cx="5791540" cy="586954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615A6C4-B49D-4C66-BC85-06568306D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4855" y="3441776"/>
              <a:ext cx="136847" cy="0"/>
            </a:xfrm>
            <a:prstGeom prst="line">
              <a:avLst/>
            </a:prstGeom>
            <a:ln>
              <a:solidFill>
                <a:srgbClr val="F42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D6375AB-2A0A-4C07-9F1B-60BBEB01E874}"/>
                </a:ext>
              </a:extLst>
            </p:cNvPr>
            <p:cNvSpPr/>
            <p:nvPr/>
          </p:nvSpPr>
          <p:spPr>
            <a:xfrm>
              <a:off x="1354664" y="3093469"/>
              <a:ext cx="1048832" cy="215444"/>
            </a:xfrm>
            <a:prstGeom prst="rect">
              <a:avLst/>
            </a:prstGeom>
            <a:solidFill>
              <a:srgbClr val="F52334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투자유치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사업화</a:t>
              </a:r>
              <a:endPara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B5D5763-E03F-42A7-B43F-A7755B4DE0B7}"/>
                </a:ext>
              </a:extLst>
            </p:cNvPr>
            <p:cNvSpPr/>
            <p:nvPr/>
          </p:nvSpPr>
          <p:spPr>
            <a:xfrm>
              <a:off x="1354663" y="3343825"/>
              <a:ext cx="1048832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김태환 부사장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前 </a:t>
              </a:r>
              <a:r>
                <a:rPr lang="ko-KR" altLang="en-US" sz="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넥슨코리아</a:t>
              </a:r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</a:t>
              </a: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51EDF63-B796-4AC9-9373-714EBCF5AE4A}"/>
                </a:ext>
              </a:extLst>
            </p:cNvPr>
            <p:cNvSpPr/>
            <p:nvPr/>
          </p:nvSpPr>
          <p:spPr>
            <a:xfrm>
              <a:off x="2540343" y="3093468"/>
              <a:ext cx="1048833" cy="215444"/>
            </a:xfrm>
            <a:prstGeom prst="rect">
              <a:avLst/>
            </a:prstGeom>
            <a:solidFill>
              <a:srgbClr val="F42434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지재권 확보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대응</a:t>
              </a:r>
              <a:endPara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546421D-CBC0-4747-B80B-26B2D763D7BF}"/>
                </a:ext>
              </a:extLst>
            </p:cNvPr>
            <p:cNvSpPr/>
            <p:nvPr/>
          </p:nvSpPr>
          <p:spPr>
            <a:xfrm>
              <a:off x="3726023" y="3093470"/>
              <a:ext cx="1048832" cy="215444"/>
            </a:xfrm>
            <a:prstGeom prst="rect">
              <a:avLst/>
            </a:prstGeom>
            <a:solidFill>
              <a:srgbClr val="F52334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회계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세무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/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투자관리</a:t>
              </a:r>
              <a:endPara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A99B788-7F2B-4C75-9DAC-18CCC288A60A}"/>
                </a:ext>
              </a:extLst>
            </p:cNvPr>
            <p:cNvSpPr/>
            <p:nvPr/>
          </p:nvSpPr>
          <p:spPr>
            <a:xfrm>
              <a:off x="4911703" y="3093468"/>
              <a:ext cx="1048832" cy="215444"/>
            </a:xfrm>
            <a:prstGeom prst="rect">
              <a:avLst/>
            </a:prstGeom>
            <a:solidFill>
              <a:srgbClr val="F52334"/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기술지원</a:t>
              </a:r>
              <a:endPara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BA4A63E-6095-453B-9C27-9FE7C9E92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9176" y="3441775"/>
              <a:ext cx="136847" cy="0"/>
            </a:xfrm>
            <a:prstGeom prst="line">
              <a:avLst/>
            </a:prstGeom>
            <a:ln>
              <a:solidFill>
                <a:srgbClr val="F42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7A7232B-530F-47FC-AB89-65DAEA75E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3496" y="3441775"/>
              <a:ext cx="136847" cy="0"/>
            </a:xfrm>
            <a:prstGeom prst="line">
              <a:avLst/>
            </a:prstGeom>
            <a:ln>
              <a:solidFill>
                <a:srgbClr val="F42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B62B4C2-DF07-4A3A-B8DD-5DAB39C10D89}"/>
                </a:ext>
              </a:extLst>
            </p:cNvPr>
            <p:cNvSpPr/>
            <p:nvPr/>
          </p:nvSpPr>
          <p:spPr>
            <a:xfrm>
              <a:off x="1354664" y="3099623"/>
              <a:ext cx="1048832" cy="580799"/>
            </a:xfrm>
            <a:prstGeom prst="rect">
              <a:avLst/>
            </a:prstGeom>
            <a:noFill/>
            <a:ln w="6350">
              <a:solidFill>
                <a:srgbClr val="F4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C4A7824-A542-4ECC-B548-C1B4E44E6DE6}"/>
                </a:ext>
              </a:extLst>
            </p:cNvPr>
            <p:cNvSpPr/>
            <p:nvPr/>
          </p:nvSpPr>
          <p:spPr>
            <a:xfrm>
              <a:off x="2540343" y="3098618"/>
              <a:ext cx="1048832" cy="580799"/>
            </a:xfrm>
            <a:prstGeom prst="rect">
              <a:avLst/>
            </a:prstGeom>
            <a:noFill/>
            <a:ln w="6350">
              <a:solidFill>
                <a:srgbClr val="F523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BB3B737-C66C-4A51-B562-233DE48BDDF4}"/>
                </a:ext>
              </a:extLst>
            </p:cNvPr>
            <p:cNvSpPr/>
            <p:nvPr/>
          </p:nvSpPr>
          <p:spPr>
            <a:xfrm>
              <a:off x="3726023" y="3095855"/>
              <a:ext cx="1048832" cy="581907"/>
            </a:xfrm>
            <a:prstGeom prst="rect">
              <a:avLst/>
            </a:prstGeom>
            <a:noFill/>
            <a:ln w="6350">
              <a:solidFill>
                <a:srgbClr val="F523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C22703B-A178-4D92-850B-6D3A39A54DA1}"/>
                </a:ext>
              </a:extLst>
            </p:cNvPr>
            <p:cNvSpPr/>
            <p:nvPr/>
          </p:nvSpPr>
          <p:spPr>
            <a:xfrm>
              <a:off x="4911697" y="3095854"/>
              <a:ext cx="1048832" cy="581907"/>
            </a:xfrm>
            <a:prstGeom prst="rect">
              <a:avLst/>
            </a:prstGeom>
            <a:noFill/>
            <a:ln w="6350">
              <a:solidFill>
                <a:srgbClr val="F4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B5D5763-E03F-42A7-B43F-A7755B4DE0B7}"/>
                </a:ext>
              </a:extLst>
            </p:cNvPr>
            <p:cNvSpPr/>
            <p:nvPr/>
          </p:nvSpPr>
          <p:spPr>
            <a:xfrm>
              <a:off x="4911697" y="3325359"/>
              <a:ext cx="1048835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인포맥스</a:t>
              </a:r>
              <a:r>
                <a:rPr lang="en-US" altLang="ko-KR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(</a:t>
              </a:r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웹플랫폼</a:t>
              </a:r>
              <a:r>
                <a:rPr lang="en-US" altLang="ko-KR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)</a:t>
              </a:r>
            </a:p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자이냅스</a:t>
              </a:r>
              <a:r>
                <a:rPr lang="en-US" altLang="ko-KR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(AI · </a:t>
              </a:r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챗봇</a:t>
              </a:r>
              <a:r>
                <a:rPr lang="en-US" altLang="ko-KR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)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B5D5763-E03F-42A7-B43F-A7755B4DE0B7}"/>
                </a:ext>
              </a:extLst>
            </p:cNvPr>
            <p:cNvSpPr/>
            <p:nvPr/>
          </p:nvSpPr>
          <p:spPr>
            <a:xfrm>
              <a:off x="3726022" y="3343825"/>
              <a:ext cx="1048832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이창석 대표 회계사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삼도회계법인</a:t>
              </a: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B5D5763-E03F-42A7-B43F-A7755B4DE0B7}"/>
                </a:ext>
              </a:extLst>
            </p:cNvPr>
            <p:cNvSpPr/>
            <p:nvPr/>
          </p:nvSpPr>
          <p:spPr>
            <a:xfrm>
              <a:off x="2540343" y="3343825"/>
              <a:ext cx="1048832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4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공우상</a:t>
              </a:r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 대표 변리사</a:t>
              </a:r>
              <a:endParaRPr lang="en-US" altLang="ko-KR" sz="8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  <a:p>
              <a:pPr algn="ctr"/>
              <a:r>
                <a:rPr lang="ko-KR" alt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前 특허사무소 </a:t>
              </a:r>
              <a:r>
                <a:rPr lang="ko-KR" altLang="en-US" sz="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공앤유</a:t>
              </a: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FEDD2E9-A93F-4CE0-A7CB-C283A6136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0523" y="3441776"/>
              <a:ext cx="136847" cy="0"/>
            </a:xfrm>
            <a:prstGeom prst="line">
              <a:avLst/>
            </a:prstGeom>
            <a:ln>
              <a:solidFill>
                <a:srgbClr val="F42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2F23FC-1E9A-4BC4-ADCE-75F0680A37B1}"/>
                </a:ext>
              </a:extLst>
            </p:cNvPr>
            <p:cNvSpPr/>
            <p:nvPr/>
          </p:nvSpPr>
          <p:spPr>
            <a:xfrm>
              <a:off x="6097371" y="3093468"/>
              <a:ext cx="1048832" cy="215444"/>
            </a:xfrm>
            <a:prstGeom prst="rect">
              <a:avLst/>
            </a:prstGeom>
            <a:solidFill>
              <a:srgbClr val="F52334"/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사업화 지원</a:t>
              </a:r>
              <a:endPara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C563A18-6C90-4E7D-8D80-35FF84C11A84}"/>
                </a:ext>
              </a:extLst>
            </p:cNvPr>
            <p:cNvSpPr/>
            <p:nvPr/>
          </p:nvSpPr>
          <p:spPr>
            <a:xfrm>
              <a:off x="6097365" y="3095854"/>
              <a:ext cx="1048832" cy="581907"/>
            </a:xfrm>
            <a:prstGeom prst="rect">
              <a:avLst/>
            </a:prstGeom>
            <a:noFill/>
            <a:ln w="6350">
              <a:solidFill>
                <a:srgbClr val="F4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A8D2E7E-2E08-4D5F-A34C-1C6F74CE3016}"/>
                </a:ext>
              </a:extLst>
            </p:cNvPr>
            <p:cNvSpPr/>
            <p:nvPr/>
          </p:nvSpPr>
          <p:spPr>
            <a:xfrm>
              <a:off x="6097365" y="3325359"/>
              <a:ext cx="1048835" cy="3508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4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소통파이브</a:t>
              </a:r>
              <a:r>
                <a:rPr lang="en-US" altLang="ko-KR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(</a:t>
              </a:r>
              <a:r>
                <a:rPr lang="ko-KR" altLang="en-US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사업화</a:t>
              </a:r>
              <a:r>
                <a:rPr lang="en-US" altLang="ko-KR" sz="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)</a:t>
              </a:r>
            </a:p>
            <a:p>
              <a:pPr algn="ctr"/>
              <a:r>
                <a:rPr lang="ko-KR" altLang="en-US" sz="840" spc="-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이룩</a:t>
              </a:r>
              <a:r>
                <a:rPr lang="en-US" altLang="ko-KR" sz="84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(</a:t>
              </a:r>
              <a:r>
                <a:rPr lang="ko-KR" altLang="en-US" sz="840" spc="-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마케팅</a:t>
              </a:r>
              <a:r>
                <a:rPr lang="ko-KR" altLang="en-US" sz="840" spc="-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ConduitITCStd Bold"/>
                </a:rPr>
                <a:t>〮디자인</a:t>
              </a:r>
              <a:r>
                <a:rPr lang="en-US" altLang="ko-KR" sz="84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ConduitITCStd Bold"/>
                </a:rPr>
                <a:t>)</a:t>
              </a:r>
              <a:endParaRPr lang="en-US" altLang="ko-KR" sz="84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1768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41E433-9769-4BA1-9D2C-F79B9FCE0265}"/>
              </a:ext>
            </a:extLst>
          </p:cNvPr>
          <p:cNvSpPr/>
          <p:nvPr/>
        </p:nvSpPr>
        <p:spPr>
          <a:xfrm>
            <a:off x="161997" y="484394"/>
            <a:ext cx="191476" cy="21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8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C0ED6F7-E240-4223-98B1-4F797EFB0C6D}"/>
              </a:ext>
            </a:extLst>
          </p:cNvPr>
          <p:cNvSpPr/>
          <p:nvPr/>
        </p:nvSpPr>
        <p:spPr>
          <a:xfrm>
            <a:off x="248138" y="251834"/>
            <a:ext cx="132424" cy="132424"/>
          </a:xfrm>
          <a:prstGeom prst="ellipse">
            <a:avLst/>
          </a:prstGeom>
          <a:solidFill>
            <a:srgbClr val="F52334"/>
          </a:solidFill>
          <a:ln>
            <a:solidFill>
              <a:srgbClr val="F4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6628F3-4427-41EC-9FF7-23A2D83D34F1}"/>
              </a:ext>
            </a:extLst>
          </p:cNvPr>
          <p:cNvSpPr/>
          <p:nvPr/>
        </p:nvSpPr>
        <p:spPr>
          <a:xfrm>
            <a:off x="203711" y="231428"/>
            <a:ext cx="2167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b="1" spc="-4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  <a:endParaRPr lang="en-US" altLang="ko-KR" sz="600" b="1" spc="-4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2391E84-7AF0-4DCE-9771-F7334232C8EE}"/>
              </a:ext>
            </a:extLst>
          </p:cNvPr>
          <p:cNvGrpSpPr/>
          <p:nvPr/>
        </p:nvGrpSpPr>
        <p:grpSpPr>
          <a:xfrm>
            <a:off x="338378" y="235310"/>
            <a:ext cx="807192" cy="176972"/>
            <a:chOff x="328853" y="235310"/>
            <a:chExt cx="807192" cy="17697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D104BCD-9A26-46E6-9BC4-99BB36014C35}"/>
                </a:ext>
              </a:extLst>
            </p:cNvPr>
            <p:cNvGrpSpPr/>
            <p:nvPr/>
          </p:nvGrpSpPr>
          <p:grpSpPr>
            <a:xfrm>
              <a:off x="377834" y="251834"/>
              <a:ext cx="351816" cy="132424"/>
              <a:chOff x="377834" y="251834"/>
              <a:chExt cx="351816" cy="132424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9A708E4A-2665-4DD6-A7FA-581A2040B3E4}"/>
                  </a:ext>
                </a:extLst>
              </p:cNvPr>
              <p:cNvSpPr/>
              <p:nvPr/>
            </p:nvSpPr>
            <p:spPr>
              <a:xfrm>
                <a:off x="377834" y="251834"/>
                <a:ext cx="132424" cy="132424"/>
              </a:xfrm>
              <a:prstGeom prst="ellipse">
                <a:avLst/>
              </a:prstGeom>
              <a:solidFill>
                <a:srgbClr val="F52334"/>
              </a:solidFill>
              <a:ln>
                <a:solidFill>
                  <a:srgbClr val="F523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CF59D1-5BF0-450C-8F7B-FDA6D08911A6}"/>
                  </a:ext>
                </a:extLst>
              </p:cNvPr>
              <p:cNvSpPr/>
              <p:nvPr/>
            </p:nvSpPr>
            <p:spPr>
              <a:xfrm>
                <a:off x="444046" y="251834"/>
                <a:ext cx="216710" cy="132424"/>
              </a:xfrm>
              <a:prstGeom prst="rect">
                <a:avLst/>
              </a:prstGeom>
              <a:solidFill>
                <a:srgbClr val="F52334"/>
              </a:solidFill>
              <a:ln>
                <a:solidFill>
                  <a:srgbClr val="F523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27AE7032-ABFD-4F21-86A4-329B1C65D205}"/>
                  </a:ext>
                </a:extLst>
              </p:cNvPr>
              <p:cNvSpPr/>
              <p:nvPr/>
            </p:nvSpPr>
            <p:spPr>
              <a:xfrm>
                <a:off x="597226" y="251834"/>
                <a:ext cx="132424" cy="132424"/>
              </a:xfrm>
              <a:prstGeom prst="ellipse">
                <a:avLst/>
              </a:prstGeom>
              <a:solidFill>
                <a:srgbClr val="F52334"/>
              </a:solidFill>
              <a:ln>
                <a:solidFill>
                  <a:srgbClr val="F523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2BA3FF2-DEC4-4DA8-A0B0-3D590DA2504C}"/>
                </a:ext>
              </a:extLst>
            </p:cNvPr>
            <p:cNvSpPr/>
            <p:nvPr/>
          </p:nvSpPr>
          <p:spPr>
            <a:xfrm>
              <a:off x="328853" y="235310"/>
              <a:ext cx="501727" cy="176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550" b="1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기업현황</a:t>
              </a:r>
              <a:endParaRPr lang="en-US" altLang="ko-KR" sz="5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A97EED2-C880-4C02-99B3-768EB177F25B}"/>
                </a:ext>
              </a:extLst>
            </p:cNvPr>
            <p:cNvSpPr/>
            <p:nvPr/>
          </p:nvSpPr>
          <p:spPr>
            <a:xfrm>
              <a:off x="686115" y="235310"/>
              <a:ext cx="449930" cy="176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50" b="1">
                  <a:solidFill>
                    <a:srgbClr val="FB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rPr>
                <a:t>Team</a:t>
              </a:r>
              <a:endParaRPr lang="en-US" altLang="ko-KR" sz="550" b="1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02D0EDA1-54C3-4C1D-8732-07F09A0A5677}"/>
                </a:ext>
              </a:extLst>
            </p:cNvPr>
            <p:cNvSpPr/>
            <p:nvPr/>
          </p:nvSpPr>
          <p:spPr>
            <a:xfrm>
              <a:off x="729522" y="251283"/>
              <a:ext cx="365611" cy="139064"/>
            </a:xfrm>
            <a:custGeom>
              <a:avLst/>
              <a:gdLst>
                <a:gd name="connsiteX0" fmla="*/ 404816 w 2128600"/>
                <a:gd name="connsiteY0" fmla="*/ 0 h 809632"/>
                <a:gd name="connsiteX1" fmla="*/ 1723784 w 2128600"/>
                <a:gd name="connsiteY1" fmla="*/ 0 h 809632"/>
                <a:gd name="connsiteX2" fmla="*/ 1729767 w 2128600"/>
                <a:gd name="connsiteY2" fmla="*/ 0 h 809632"/>
                <a:gd name="connsiteX3" fmla="*/ 1729767 w 2128600"/>
                <a:gd name="connsiteY3" fmla="*/ 603 h 809632"/>
                <a:gd name="connsiteX4" fmla="*/ 1805369 w 2128600"/>
                <a:gd name="connsiteY4" fmla="*/ 8224 h 809632"/>
                <a:gd name="connsiteX5" fmla="*/ 2128600 w 2128600"/>
                <a:gd name="connsiteY5" fmla="*/ 404816 h 809632"/>
                <a:gd name="connsiteX6" fmla="*/ 1805369 w 2128600"/>
                <a:gd name="connsiteY6" fmla="*/ 801408 h 809632"/>
                <a:gd name="connsiteX7" fmla="*/ 1729767 w 2128600"/>
                <a:gd name="connsiteY7" fmla="*/ 809029 h 809632"/>
                <a:gd name="connsiteX8" fmla="*/ 1729767 w 2128600"/>
                <a:gd name="connsiteY8" fmla="*/ 809632 h 809632"/>
                <a:gd name="connsiteX9" fmla="*/ 1723784 w 2128600"/>
                <a:gd name="connsiteY9" fmla="*/ 809632 h 809632"/>
                <a:gd name="connsiteX10" fmla="*/ 404816 w 2128600"/>
                <a:gd name="connsiteY10" fmla="*/ 809632 h 809632"/>
                <a:gd name="connsiteX11" fmla="*/ 0 w 2128600"/>
                <a:gd name="connsiteY11" fmla="*/ 404816 h 809632"/>
                <a:gd name="connsiteX12" fmla="*/ 404816 w 2128600"/>
                <a:gd name="connsiteY12" fmla="*/ 0 h 80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8600" h="809632">
                  <a:moveTo>
                    <a:pt x="404816" y="0"/>
                  </a:moveTo>
                  <a:lnTo>
                    <a:pt x="1723784" y="0"/>
                  </a:lnTo>
                  <a:lnTo>
                    <a:pt x="1729767" y="0"/>
                  </a:lnTo>
                  <a:lnTo>
                    <a:pt x="1729767" y="603"/>
                  </a:lnTo>
                  <a:lnTo>
                    <a:pt x="1805369" y="8224"/>
                  </a:lnTo>
                  <a:cubicBezTo>
                    <a:pt x="1989837" y="45972"/>
                    <a:pt x="2128600" y="209189"/>
                    <a:pt x="2128600" y="404816"/>
                  </a:cubicBezTo>
                  <a:cubicBezTo>
                    <a:pt x="2128600" y="600443"/>
                    <a:pt x="1989837" y="763660"/>
                    <a:pt x="1805369" y="801408"/>
                  </a:cubicBezTo>
                  <a:lnTo>
                    <a:pt x="1729767" y="809029"/>
                  </a:lnTo>
                  <a:lnTo>
                    <a:pt x="1729767" y="809632"/>
                  </a:lnTo>
                  <a:lnTo>
                    <a:pt x="1723784" y="809632"/>
                  </a:lnTo>
                  <a:lnTo>
                    <a:pt x="404816" y="809632"/>
                  </a:lnTo>
                  <a:cubicBezTo>
                    <a:pt x="181242" y="809632"/>
                    <a:pt x="0" y="628390"/>
                    <a:pt x="0" y="404816"/>
                  </a:cubicBezTo>
                  <a:cubicBezTo>
                    <a:pt x="0" y="181242"/>
                    <a:pt x="181242" y="0"/>
                    <a:pt x="404816" y="0"/>
                  </a:cubicBezTo>
                  <a:close/>
                </a:path>
              </a:pathLst>
            </a:custGeom>
            <a:noFill/>
            <a:ln w="9525">
              <a:solidFill>
                <a:srgbClr val="F4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56A2D-AC16-4FE7-9B3E-7EB15D4C0C70}"/>
              </a:ext>
            </a:extLst>
          </p:cNvPr>
          <p:cNvGrpSpPr/>
          <p:nvPr/>
        </p:nvGrpSpPr>
        <p:grpSpPr>
          <a:xfrm>
            <a:off x="644820" y="1143489"/>
            <a:ext cx="6025559" cy="2209453"/>
            <a:chOff x="695640" y="1133215"/>
            <a:chExt cx="6025559" cy="220945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1F8AD2D-A045-42A9-B8F6-E61E89E5B65E}"/>
                </a:ext>
              </a:extLst>
            </p:cNvPr>
            <p:cNvGrpSpPr/>
            <p:nvPr/>
          </p:nvGrpSpPr>
          <p:grpSpPr>
            <a:xfrm>
              <a:off x="695640" y="1133215"/>
              <a:ext cx="1510885" cy="2209453"/>
              <a:chOff x="976002" y="1118835"/>
              <a:chExt cx="1510885" cy="2209453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976002" y="2449973"/>
                <a:ext cx="1504962" cy="878315"/>
                <a:chOff x="667464" y="3944029"/>
                <a:chExt cx="2508271" cy="146385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96199C45-D6FF-4A9B-B3DF-A5A604843D14}"/>
                    </a:ext>
                  </a:extLst>
                </p:cNvPr>
                <p:cNvSpPr/>
                <p:nvPr/>
              </p:nvSpPr>
              <p:spPr>
                <a:xfrm>
                  <a:off x="959222" y="3944029"/>
                  <a:ext cx="1897784" cy="5672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spc="50" dirty="0"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배 준 철</a:t>
                  </a:r>
                  <a:endParaRPr lang="en-US" altLang="ko-KR" sz="1200" b="1" spc="50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78FE5A64-899B-4F88-A725-98FBAF99BF7B}"/>
                    </a:ext>
                  </a:extLst>
                </p:cNvPr>
                <p:cNvSpPr/>
                <p:nvPr/>
              </p:nvSpPr>
              <p:spPr>
                <a:xfrm>
                  <a:off x="667464" y="4558082"/>
                  <a:ext cx="2508271" cy="8498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63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경북대학교 컴퓨터학부 석사</a:t>
                  </a:r>
                  <a:r>
                    <a:rPr lang="en-US" altLang="ko-KR" sz="63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(</a:t>
                  </a:r>
                  <a:r>
                    <a:rPr lang="ko-KR" altLang="en-US" sz="63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수료</a:t>
                  </a:r>
                  <a:r>
                    <a:rPr lang="en-US" altLang="ko-KR" sz="63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)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63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前 </a:t>
                  </a:r>
                  <a:r>
                    <a:rPr lang="ko-KR" altLang="en-US" sz="63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삼성전자 반도체사업부</a:t>
                  </a:r>
                  <a:endParaRPr lang="en-US" altLang="ko-KR" sz="6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63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前 </a:t>
                  </a:r>
                  <a:r>
                    <a:rPr lang="en-US" altLang="ko-KR" sz="63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(</a:t>
                  </a:r>
                  <a:r>
                    <a:rPr lang="ko-KR" altLang="en-US" sz="63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재</a:t>
                  </a:r>
                  <a:r>
                    <a:rPr lang="en-US" altLang="ko-KR" sz="63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)</a:t>
                  </a:r>
                  <a:r>
                    <a:rPr lang="ko-KR" altLang="en-US" sz="63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대구디지털산업진흥원</a:t>
                  </a:r>
                  <a:endParaRPr lang="en-US" altLang="ko-KR" sz="63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1080605" y="1118835"/>
                <a:ext cx="1406282" cy="1522800"/>
                <a:chOff x="1810529" y="1788525"/>
                <a:chExt cx="2343805" cy="2538001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10529" y="1788525"/>
                  <a:ext cx="2284875" cy="2538001"/>
                </a:xfrm>
                <a:prstGeom prst="rect">
                  <a:avLst/>
                </a:prstGeom>
              </p:spPr>
            </p:pic>
            <p:grpSp>
              <p:nvGrpSpPr>
                <p:cNvPr id="12" name="그룹 11"/>
                <p:cNvGrpSpPr/>
                <p:nvPr/>
              </p:nvGrpSpPr>
              <p:grpSpPr>
                <a:xfrm>
                  <a:off x="3396833" y="1991095"/>
                  <a:ext cx="757501" cy="384720"/>
                  <a:chOff x="3396833" y="1991095"/>
                  <a:chExt cx="757501" cy="384720"/>
                </a:xfrm>
              </p:grpSpPr>
              <p:pic>
                <p:nvPicPr>
                  <p:cNvPr id="6" name="그림 5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96833" y="1993352"/>
                    <a:ext cx="757501" cy="363493"/>
                  </a:xfrm>
                  <a:prstGeom prst="rect">
                    <a:avLst/>
                  </a:prstGeom>
                </p:spPr>
              </p:pic>
              <p:sp>
                <p:nvSpPr>
                  <p:cNvPr id="7" name="직사각형 6"/>
                  <p:cNvSpPr/>
                  <p:nvPr/>
                </p:nvSpPr>
                <p:spPr>
                  <a:xfrm>
                    <a:off x="3446466" y="1991095"/>
                    <a:ext cx="660438" cy="3847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ConduitITCStd Bold"/>
                      </a:rPr>
                      <a:t>대표</a:t>
                    </a:r>
                    <a:endParaRPr lang="en-US" altLang="ko-KR" sz="900" b="1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endParaRPr>
                  </a:p>
                </p:txBody>
              </p:sp>
            </p:grpSp>
          </p:grpSp>
        </p:grpSp>
        <p:cxnSp>
          <p:nvCxnSpPr>
            <p:cNvPr id="10" name="직선 연결선 9"/>
            <p:cNvCxnSpPr/>
            <p:nvPr/>
          </p:nvCxnSpPr>
          <p:spPr>
            <a:xfrm>
              <a:off x="2200602" y="1890958"/>
              <a:ext cx="583800" cy="0"/>
            </a:xfrm>
            <a:prstGeom prst="line">
              <a:avLst/>
            </a:prstGeom>
            <a:ln w="19050">
              <a:solidFill>
                <a:srgbClr val="FB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4543517" y="1890958"/>
              <a:ext cx="583800" cy="0"/>
            </a:xfrm>
            <a:prstGeom prst="line">
              <a:avLst/>
            </a:prstGeom>
            <a:ln w="19050">
              <a:solidFill>
                <a:srgbClr val="FB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4C50005-54AC-4301-999E-4CED30DD5822}"/>
                </a:ext>
              </a:extLst>
            </p:cNvPr>
            <p:cNvGrpSpPr/>
            <p:nvPr/>
          </p:nvGrpSpPr>
          <p:grpSpPr>
            <a:xfrm>
              <a:off x="5216237" y="1201795"/>
              <a:ext cx="1504962" cy="2140873"/>
              <a:chOff x="2927463" y="1187415"/>
              <a:chExt cx="1504962" cy="214087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8FE5A64-899B-4F88-A725-98FBAF99BF7B}"/>
                  </a:ext>
                </a:extLst>
              </p:cNvPr>
              <p:cNvSpPr/>
              <p:nvPr/>
            </p:nvSpPr>
            <p:spPr>
              <a:xfrm>
                <a:off x="2927463" y="2818405"/>
                <a:ext cx="1504962" cy="509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6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연세대학교 정치외교학과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63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前 </a:t>
                </a:r>
                <a:r>
                  <a:rPr lang="ko-KR" altLang="en-US" sz="63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넥슨코리아</a:t>
                </a:r>
                <a:r>
                  <a:rPr lang="ko-KR" altLang="en-US" sz="63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 부사장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63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現 ㈜</a:t>
                </a:r>
                <a:r>
                  <a:rPr lang="ko-KR" altLang="en-US" sz="63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브링코</a:t>
                </a:r>
                <a:r>
                  <a:rPr lang="ko-KR" altLang="en-US" sz="63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 대표이사</a:t>
                </a:r>
                <a:endParaRPr lang="en-US" altLang="ko-KR" sz="63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0196" y="1187415"/>
                <a:ext cx="1233832" cy="1530414"/>
              </a:xfrm>
              <a:prstGeom prst="rect">
                <a:avLst/>
              </a:prstGeom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8838A5E-5AFC-48A6-A66E-9E6F048720D5}"/>
                  </a:ext>
                </a:extLst>
              </p:cNvPr>
              <p:cNvGrpSpPr/>
              <p:nvPr/>
            </p:nvGrpSpPr>
            <p:grpSpPr>
              <a:xfrm>
                <a:off x="3959851" y="1240377"/>
                <a:ext cx="454500" cy="230832"/>
                <a:chOff x="3959851" y="1240377"/>
                <a:chExt cx="454500" cy="230832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6B8DE8A9-9B7C-490E-B4F4-414FD6CE8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59851" y="1243198"/>
                  <a:ext cx="454500" cy="218096"/>
                </a:xfrm>
                <a:prstGeom prst="rect">
                  <a:avLst/>
                </a:prstGeom>
              </p:spPr>
            </p:pic>
            <p:sp>
              <p:nvSpPr>
                <p:cNvPr id="38" name="직사각형 37"/>
                <p:cNvSpPr/>
                <p:nvPr/>
              </p:nvSpPr>
              <p:spPr>
                <a:xfrm>
                  <a:off x="3988970" y="1240377"/>
                  <a:ext cx="396262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900" b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고문</a:t>
                  </a:r>
                  <a:endParaRPr lang="en-US" altLang="ko-KR" sz="9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endParaRP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D2A99F1-AB8E-4818-A7A8-DFC45B8E3EC5}"/>
                  </a:ext>
                </a:extLst>
              </p:cNvPr>
              <p:cNvSpPr/>
              <p:nvPr/>
            </p:nvSpPr>
            <p:spPr>
              <a:xfrm>
                <a:off x="3121083" y="2454521"/>
                <a:ext cx="1138670" cy="340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spc="300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김태환</a:t>
                </a:r>
                <a:endParaRPr lang="en-US" altLang="ko-KR" sz="1200" b="1" spc="3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D88C7C-A8E5-4E78-AC3D-8532A0276BEF}"/>
                </a:ext>
              </a:extLst>
            </p:cNvPr>
            <p:cNvGrpSpPr/>
            <p:nvPr/>
          </p:nvGrpSpPr>
          <p:grpSpPr>
            <a:xfrm>
              <a:off x="2959549" y="1251101"/>
              <a:ext cx="2167768" cy="2091567"/>
              <a:chOff x="4904297" y="1240377"/>
              <a:chExt cx="2167768" cy="209156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8FE5A64-899B-4F88-A725-98FBAF99BF7B}"/>
                  </a:ext>
                </a:extLst>
              </p:cNvPr>
              <p:cNvSpPr/>
              <p:nvPr/>
            </p:nvSpPr>
            <p:spPr>
              <a:xfrm>
                <a:off x="4904297" y="2818405"/>
                <a:ext cx="2167768" cy="513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63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Microsoft MVP Award 2014~2018</a:t>
                </a:r>
                <a:r>
                  <a:rPr lang="ko-KR" altLang="en-US" sz="63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 </a:t>
                </a:r>
                <a:endParaRPr lang="en-US" altLang="ko-KR" sz="800" b="1" dirty="0">
                  <a:solidFill>
                    <a:srgbClr val="505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6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Microsoft MVP Award "Windows Development" 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6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Windows Phone / Windows App Development 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8F85699-BD07-4DE8-8D77-AAFC4EA241C7}"/>
                  </a:ext>
                </a:extLst>
              </p:cNvPr>
              <p:cNvSpPr/>
              <p:nvPr/>
            </p:nvSpPr>
            <p:spPr>
              <a:xfrm>
                <a:off x="5125146" y="2504091"/>
                <a:ext cx="1138670" cy="340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spc="300" dirty="0" err="1">
                    <a:latin typeface="나눔스퀘어" panose="020B0600000101010101" pitchFamily="50" charset="-127"/>
                    <a:ea typeface="나눔스퀘어" panose="020B0600000101010101" pitchFamily="50" charset="-127"/>
                    <a:sym typeface="ConduitITCStd Bold"/>
                  </a:rPr>
                  <a:t>김완태</a:t>
                </a:r>
                <a:endParaRPr lang="en-US" altLang="ko-KR" sz="1200" b="1" spc="3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ConduitITCStd Bold"/>
                </a:endParaRP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1298629-20D0-41CB-8C6A-2C3A9F381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61920" y="1283427"/>
                <a:ext cx="1172675" cy="1193615"/>
              </a:xfrm>
              <a:prstGeom prst="rect">
                <a:avLst/>
              </a:prstGeom>
            </p:spPr>
          </p:pic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97D9D0A-DF56-49D8-B3E6-37D7C91E56A3}"/>
                  </a:ext>
                </a:extLst>
              </p:cNvPr>
              <p:cNvGrpSpPr/>
              <p:nvPr/>
            </p:nvGrpSpPr>
            <p:grpSpPr>
              <a:xfrm>
                <a:off x="5944484" y="1240377"/>
                <a:ext cx="454500" cy="230832"/>
                <a:chOff x="5956402" y="1240376"/>
                <a:chExt cx="454500" cy="230832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FB8744E4-D820-43E7-A7B2-39D8BB8B0A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56402" y="1240376"/>
                  <a:ext cx="454500" cy="218096"/>
                </a:xfrm>
                <a:prstGeom prst="rect">
                  <a:avLst/>
                </a:prstGeom>
              </p:spPr>
            </p:pic>
            <p:sp>
              <p:nvSpPr>
                <p:cNvPr id="39" name="직사각형 38"/>
                <p:cNvSpPr/>
                <p:nvPr/>
              </p:nvSpPr>
              <p:spPr>
                <a:xfrm>
                  <a:off x="5982315" y="1240376"/>
                  <a:ext cx="40267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sym typeface="ConduitITCStd Bold"/>
                    </a:rPr>
                    <a:t>CTO</a:t>
                  </a: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1CDE83-EC35-496B-B8F9-5C8A862E9C56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8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</p:spTree>
    <p:extLst>
      <p:ext uri="{BB962C8B-B14F-4D97-AF65-F5344CB8AC3E}">
        <p14:creationId xmlns:p14="http://schemas.microsoft.com/office/powerpoint/2010/main" val="40876287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41E433-9769-4BA1-9D2C-F79B9FCE0265}"/>
              </a:ext>
            </a:extLst>
          </p:cNvPr>
          <p:cNvSpPr/>
          <p:nvPr/>
        </p:nvSpPr>
        <p:spPr>
          <a:xfrm>
            <a:off x="201292" y="1416313"/>
            <a:ext cx="191476" cy="21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8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1CDE83-EC35-496B-B8F9-5C8A862E9C56}"/>
              </a:ext>
            </a:extLst>
          </p:cNvPr>
          <p:cNvSpPr/>
          <p:nvPr/>
        </p:nvSpPr>
        <p:spPr>
          <a:xfrm>
            <a:off x="5959551" y="236849"/>
            <a:ext cx="1151938" cy="17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" dirty="0" err="1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Bizbot</a:t>
            </a:r>
            <a:r>
              <a:rPr lang="en-US" altLang="ko-KR" sz="540" dirty="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Introduction  </a:t>
            </a:r>
            <a:fld id="{6C2169D0-52B8-4902-9FDE-FAFFD8B098BB}" type="slidenum">
              <a:rPr lang="en-US" altLang="ko-KR" sz="540">
                <a:solidFill>
                  <a:srgbClr val="FB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9</a:t>
            </a:fld>
            <a:endParaRPr lang="en-US" altLang="ko-KR" sz="540" dirty="0">
              <a:solidFill>
                <a:srgbClr val="FB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34A8B87-F11B-448A-A710-497DC5F58E0D}"/>
              </a:ext>
            </a:extLst>
          </p:cNvPr>
          <p:cNvSpPr/>
          <p:nvPr/>
        </p:nvSpPr>
        <p:spPr>
          <a:xfrm>
            <a:off x="4619347" y="3206309"/>
            <a:ext cx="778083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특허등록 </a:t>
            </a:r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23F7180-FB7B-47ED-8125-994E6662949F}"/>
              </a:ext>
            </a:extLst>
          </p:cNvPr>
          <p:cNvSpPr/>
          <p:nvPr/>
        </p:nvSpPr>
        <p:spPr>
          <a:xfrm>
            <a:off x="5841419" y="3206309"/>
            <a:ext cx="1127792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연구개발전담부서</a:t>
            </a:r>
            <a:endParaRPr lang="en-US" altLang="ko-KR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362AAB-01CF-485B-BA2B-F57D3E73C5C6}"/>
              </a:ext>
            </a:extLst>
          </p:cNvPr>
          <p:cNvSpPr/>
          <p:nvPr/>
        </p:nvSpPr>
        <p:spPr>
          <a:xfrm>
            <a:off x="3256909" y="3207521"/>
            <a:ext cx="778083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특허등록 </a:t>
            </a:r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AC2490-45C3-4135-AA3B-8973B1AFE680}"/>
              </a:ext>
            </a:extLst>
          </p:cNvPr>
          <p:cNvGrpSpPr/>
          <p:nvPr/>
        </p:nvGrpSpPr>
        <p:grpSpPr>
          <a:xfrm>
            <a:off x="3155515" y="1529569"/>
            <a:ext cx="3800587" cy="1529824"/>
            <a:chOff x="3113454" y="1067828"/>
            <a:chExt cx="3316791" cy="129382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05C1CC2-1835-49DB-9E89-5A6B84884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454" y="1067828"/>
              <a:ext cx="888484" cy="129234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6E363F6-3C33-4D26-B8AA-587448CA2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6" t="6222" r="7690" b="13779"/>
            <a:stretch/>
          </p:blipFill>
          <p:spPr>
            <a:xfrm>
              <a:off x="5468876" y="1069310"/>
              <a:ext cx="961369" cy="1292339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D96666-E121-423B-838E-9D813D142B92}"/>
              </a:ext>
            </a:extLst>
          </p:cNvPr>
          <p:cNvSpPr/>
          <p:nvPr/>
        </p:nvSpPr>
        <p:spPr>
          <a:xfrm>
            <a:off x="362711" y="3559233"/>
            <a:ext cx="3359150" cy="399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63" indent="-171463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특허</a:t>
            </a:r>
            <a:r>
              <a:rPr lang="en-US" altLang="ko-KR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1) </a:t>
            </a:r>
            <a:r>
              <a:rPr lang="ko-KR" altLang="en-US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인공지능 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기반의 댓글 감성 분석 방법 및 그 시스템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제 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10-2032091</a:t>
            </a:r>
            <a:r>
              <a:rPr lang="ko-KR" altLang="en-US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호</a:t>
            </a:r>
            <a:r>
              <a:rPr lang="en-US" altLang="ko-KR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</a:p>
          <a:p>
            <a:pPr marL="171463" indent="-171463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특허</a:t>
            </a:r>
            <a:r>
              <a:rPr lang="en-US" altLang="ko-KR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2) </a:t>
            </a:r>
            <a:r>
              <a:rPr lang="ko-KR" altLang="en-US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소셜 네트워크 시스템을 위한 적응형 컨텐츠 전송 방법</a:t>
            </a:r>
            <a:r>
              <a:rPr lang="en-US" altLang="ko-KR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제</a:t>
            </a:r>
            <a:r>
              <a:rPr lang="en-US" altLang="ko-KR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10-1550504</a:t>
            </a:r>
            <a:r>
              <a:rPr lang="ko-KR" altLang="en-US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호</a:t>
            </a:r>
            <a:r>
              <a:rPr lang="en-US" altLang="ko-KR" sz="700" i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</a:t>
            </a:r>
            <a:endParaRPr lang="en-US" altLang="ko-KR" sz="700" i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2E68E61-E973-442F-B94F-BBE0B4E8C168}"/>
              </a:ext>
            </a:extLst>
          </p:cNvPr>
          <p:cNvSpPr/>
          <p:nvPr/>
        </p:nvSpPr>
        <p:spPr>
          <a:xfrm>
            <a:off x="569245" y="3206306"/>
            <a:ext cx="778083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벤처인증</a:t>
            </a:r>
            <a:endParaRPr lang="en-US" altLang="ko-KR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16B1DD1-0879-4960-9B85-70BC68C4F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96" y="1529567"/>
            <a:ext cx="982429" cy="152807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78C87A-18ED-4DE3-8FC4-B9587677B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809" y="1512625"/>
            <a:ext cx="1032620" cy="1528073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316118E-1562-482C-B697-FA02C5A45C6A}"/>
              </a:ext>
            </a:extLst>
          </p:cNvPr>
          <p:cNvSpPr/>
          <p:nvPr/>
        </p:nvSpPr>
        <p:spPr>
          <a:xfrm>
            <a:off x="1913078" y="3206306"/>
            <a:ext cx="778083" cy="204261"/>
          </a:xfrm>
          <a:prstGeom prst="roundRect">
            <a:avLst>
              <a:gd name="adj" fmla="val 50000"/>
            </a:avLst>
          </a:prstGeom>
          <a:solidFill>
            <a:srgbClr val="F4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상표등록</a:t>
            </a:r>
            <a:endParaRPr lang="en-US" altLang="ko-KR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CFDE52-375E-4012-A0C3-EC29EA2C48FF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9695" t="12718" r="8905" b="20196"/>
          <a:stretch/>
        </p:blipFill>
        <p:spPr>
          <a:xfrm>
            <a:off x="4499695" y="1508277"/>
            <a:ext cx="1018082" cy="1530033"/>
          </a:xfrm>
          <a:prstGeom prst="rect">
            <a:avLst/>
          </a:prstGeom>
        </p:spPr>
      </p:pic>
      <p:sp>
        <p:nvSpPr>
          <p:cNvPr id="26" name="Shape 10">
            <a:extLst>
              <a:ext uri="{FF2B5EF4-FFF2-40B4-BE49-F238E27FC236}">
                <a16:creationId xmlns:a16="http://schemas.microsoft.com/office/drawing/2014/main" id="{6524DDDF-15C0-469B-B602-280974A39823}"/>
              </a:ext>
            </a:extLst>
          </p:cNvPr>
          <p:cNvSpPr/>
          <p:nvPr/>
        </p:nvSpPr>
        <p:spPr>
          <a:xfrm>
            <a:off x="654811" y="700069"/>
            <a:ext cx="61341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(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지재권</a:t>
            </a:r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) </a:t>
            </a:r>
            <a:r>
              <a:rPr lang="ko-KR" altLang="en-US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특허 및 지재권 등록을 통해 신뢰 형성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  <a:p>
            <a:pPr lvl="0"/>
            <a:r>
              <a:rPr lang="en-US" altLang="ko-KR" sz="1400" b="1" dirty="0">
                <a:solidFill>
                  <a:srgbClr val="F523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 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 -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벤처기업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특허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상표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,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연구개발전담부서 운영을 통한 </a:t>
            </a: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ConduitITCStd Bold"/>
              </a:rPr>
              <a:t>기업 신뢰성 확보</a:t>
            </a:r>
            <a:endParaRPr lang="en-US" altLang="ko-KR" sz="1400" b="1" dirty="0">
              <a:solidFill>
                <a:srgbClr val="F52334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ConduitITCStd Bold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B52EB7-F574-4B4E-9C3C-181F571B309C}"/>
              </a:ext>
            </a:extLst>
          </p:cNvPr>
          <p:cNvGrpSpPr/>
          <p:nvPr/>
        </p:nvGrpSpPr>
        <p:grpSpPr>
          <a:xfrm>
            <a:off x="654811" y="533535"/>
            <a:ext cx="6005577" cy="709522"/>
            <a:chOff x="415299" y="546135"/>
            <a:chExt cx="5123534" cy="80579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A101E17-E2D2-406F-BF6A-B47A149A4DD6}"/>
                </a:ext>
              </a:extLst>
            </p:cNvPr>
            <p:cNvCxnSpPr/>
            <p:nvPr/>
          </p:nvCxnSpPr>
          <p:spPr>
            <a:xfrm>
              <a:off x="415299" y="1351933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A67E3D0-3D43-4A48-BC1B-B0A2031AA9BA}"/>
                </a:ext>
              </a:extLst>
            </p:cNvPr>
            <p:cNvCxnSpPr/>
            <p:nvPr/>
          </p:nvCxnSpPr>
          <p:spPr>
            <a:xfrm>
              <a:off x="415299" y="546135"/>
              <a:ext cx="51235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190646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17909</TotalTime>
  <Words>3618</Words>
  <Application>Microsoft Office PowerPoint</Application>
  <PresentationFormat>사용자 지정</PresentationFormat>
  <Paragraphs>996</Paragraphs>
  <Slides>48</Slides>
  <Notes>48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Noto Sans CJK KR Regular</vt:lpstr>
      <vt:lpstr>Calibri Light</vt:lpstr>
      <vt:lpstr>Calibri</vt:lpstr>
      <vt:lpstr>나눔스퀘어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auney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Hansol</dc:creator>
  <cp:lastModifiedBy>a</cp:lastModifiedBy>
  <cp:revision>968</cp:revision>
  <cp:lastPrinted>2020-09-17T07:53:36Z</cp:lastPrinted>
  <dcterms:created xsi:type="dcterms:W3CDTF">2014-08-28T02:38:40Z</dcterms:created>
  <dcterms:modified xsi:type="dcterms:W3CDTF">2021-03-03T00:35:09Z</dcterms:modified>
</cp:coreProperties>
</file>